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Lst>
  <p:sldSz cx="18288000" cy="10287000"/>
  <p:notesSz cx="6858000" cy="9144000"/>
  <p:embeddedFontLst>
    <p:embeddedFont>
      <p:font typeface="Canva Sans" panose="020B0604020202020204" charset="0"/>
      <p:regular r:id="rId28"/>
    </p:embeddedFont>
    <p:embeddedFont>
      <p:font typeface="Poppins" panose="00000500000000000000" pitchFamily="2" charset="0"/>
      <p:regular r:id="rId29"/>
      <p:bold r:id="rId30"/>
      <p:italic r:id="rId31"/>
      <p:boldItalic r:id="rId32"/>
    </p:embeddedFont>
    <p:embeddedFont>
      <p:font typeface="Poppins Bold" panose="00000800000000000000" pitchFamily="2" charset="0"/>
      <p:regular r:id="rId33"/>
      <p:bold r:id="rId34"/>
    </p:embeddedFont>
    <p:embeddedFont>
      <p:font typeface="Poppins Bold Italics" panose="020B0604020202020204" charset="0"/>
      <p:regular r:id="rId35"/>
    </p:embeddedFont>
    <p:embeddedFont>
      <p:font typeface="Poppins Italic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0BDD3-5914-8503-7324-DE85E681B667}" v="9" dt="2026-03-26T18:39:02.454"/>
    <p1510:client id="{C7111C10-84AA-4BF3-B82B-9D6817455C3A}" v="3" dt="2026-03-26T11:21:50.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2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tt" userId="S::clairewatt@dittonhr.co.uk::0284d906-b9a1-4ece-9a29-03fddf17cd0c" providerId="AD" clId="Web-{9BB0BDD3-5914-8503-7324-DE85E681B667}"/>
    <pc:docChg chg="modSld">
      <pc:chgData name="Claire Watt" userId="S::clairewatt@dittonhr.co.uk::0284d906-b9a1-4ece-9a29-03fddf17cd0c" providerId="AD" clId="Web-{9BB0BDD3-5914-8503-7324-DE85E681B667}" dt="2026-03-26T18:39:02.454" v="5"/>
      <pc:docMkLst>
        <pc:docMk/>
      </pc:docMkLst>
      <pc:sldChg chg="delSp modSp">
        <pc:chgData name="Claire Watt" userId="S::clairewatt@dittonhr.co.uk::0284d906-b9a1-4ece-9a29-03fddf17cd0c" providerId="AD" clId="Web-{9BB0BDD3-5914-8503-7324-DE85E681B667}" dt="2026-03-26T18:39:02.454" v="5"/>
        <pc:sldMkLst>
          <pc:docMk/>
          <pc:sldMk cId="0" sldId="261"/>
        </pc:sldMkLst>
        <pc:spChg chg="del mod">
          <ac:chgData name="Claire Watt" userId="S::clairewatt@dittonhr.co.uk::0284d906-b9a1-4ece-9a29-03fddf17cd0c" providerId="AD" clId="Web-{9BB0BDD3-5914-8503-7324-DE85E681B667}" dt="2026-03-26T18:39:02.454" v="5"/>
          <ac:spMkLst>
            <pc:docMk/>
            <pc:sldMk cId="0" sldId="261"/>
            <ac:spMk id="8" creationId="{13226C44-2FF7-CD85-65CB-72DE8F44D8AA}"/>
          </ac:spMkLst>
        </pc:spChg>
        <pc:spChg chg="del">
          <ac:chgData name="Claire Watt" userId="S::clairewatt@dittonhr.co.uk::0284d906-b9a1-4ece-9a29-03fddf17cd0c" providerId="AD" clId="Web-{9BB0BDD3-5914-8503-7324-DE85E681B667}" dt="2026-03-26T18:38:56.079" v="0"/>
          <ac:spMkLst>
            <pc:docMk/>
            <pc:sldMk cId="0" sldId="261"/>
            <ac:spMk id="10" creationId="{2170A967-D608-4C5F-4C08-44836A7A0A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 and welcome to today’s session: Time to Act – Understanding the Employment Rights Act Reforms. Over the next 30 minutes, we’re going to break down what’s changing, when it’s changing, and what organisations need to do to prepare.</a:t>
            </a:r>
          </a:p>
          <a:p>
            <a:endParaRPr lang="en-US"/>
          </a:p>
          <a:p>
            <a:r>
              <a:rPr lang="en-US"/>
              <a:t>These reforms are significant. They affect pay, leave, dismissal processes, worker status, and the way employers manage variable‑hours and agency staff. My goal today is to make these changes clear, practical, and actionable.”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current slide introduces the new Fair Work Agency, which will be established in April 2026. This agency is significant because it will centralize enforcement powers over critical employment rights, including the minimum wage, statutory sick pay (SSP), and holiday pay. </a:t>
            </a:r>
          </a:p>
          <a:p>
            <a:endParaRPr lang="en-US"/>
          </a:p>
          <a:p>
            <a:r>
              <a:rPr lang="en-US"/>
              <a:t>[Pause for emphasis]</a:t>
            </a:r>
          </a:p>
          <a:p>
            <a:endParaRPr lang="en-US"/>
          </a:p>
          <a:p>
            <a:r>
              <a:rPr lang="en-US"/>
              <a:t>The creation of this agency represents a crucial step towards ensuring fair labor practices and protecting employee rights. By consolidating these enforcement powers, the Fair Work Agency will streamline processes and potentially increase the effectiveness of compliance with employment laws.</a:t>
            </a:r>
          </a:p>
          <a:p>
            <a:endParaRPr lang="en-US"/>
          </a:p>
          <a:p>
            <a:r>
              <a:rPr lang="en-US"/>
              <a:t>[Highlight the importance]</a:t>
            </a:r>
          </a:p>
          <a:p>
            <a:endParaRPr lang="en-US"/>
          </a:p>
          <a:p>
            <a:r>
              <a:rPr lang="en-US"/>
              <a:t>This initiative underscores a commitment to safeguarding workers and providing them with the fair treatment they deserve. It’s an exciting development in the realm of labor rights, promising more robust protection for employees across various sectors.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“Strong people practices start long before someone joins the organisation. A **robust screening and recruitment process** is essential to ensure the right fit from day one.  </a:t>
            </a:r>
          </a:p>
          <a:p>
            <a:endParaRPr lang="en-US"/>
          </a:p>
          <a:p>
            <a:r>
              <a:rPr lang="en-US"/>
              <a:t>Once hired, **clear and structured probation processes** help set expectations and identify issues early, giving both the employee and employer the best chance of success.  </a:t>
            </a:r>
          </a:p>
          <a:p>
            <a:endParaRPr lang="en-US"/>
          </a:p>
          <a:p>
            <a:r>
              <a:rPr lang="en-US"/>
              <a:t>And throughout employment, **consistent, well‑documented performance management** is critical. Transparent records and fair decision‑making not only support development but also protect the organisation when difficult decisions need to be made.”</a:t>
            </a:r>
          </a:p>
          <a:p>
            <a:r>
              <a:rPr lang="en-US"/>
              <a:t>“From January 2027, the cap on unfair dismissal compensation disappears. That means tribunals can award full actual financial loss, creating potentially much higher and unpredictable payouts for employers.”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Starting from January 2027, there are significant changes coming that affect how we handle certain employment practices. One of the key updates is that dismissing employees and re-engaging them on less favorable terms will be treated as automatic unfair dismissal. This means that businesses need to carefully consider the implications of any contractual changes they intend to make with their staff. </a:t>
            </a:r>
          </a:p>
          <a:p>
            <a:endParaRPr lang="en-US"/>
          </a:p>
          <a:p>
            <a:r>
              <a:rPr lang="en-US"/>
              <a:t>[Pause for emphasis and let the information sink in]</a:t>
            </a:r>
          </a:p>
          <a:p>
            <a:endParaRPr lang="en-US"/>
          </a:p>
          <a:p>
            <a:r>
              <a:rPr lang="en-US"/>
              <a:t>Additionally, we're seeing important reforms regarding Zero Hours and Low Hours Contracts. Employees will now have the right to guaranteed hours that reflect their regular working patterns. This change aims to provide greater stability and predictability for workers who have been on these flexible contracts.</a:t>
            </a:r>
          </a:p>
          <a:p>
            <a:endParaRPr lang="en-US"/>
          </a:p>
          <a:p>
            <a:r>
              <a:rPr lang="en-US"/>
              <a:t>Also, employers will be required to give reasonable notice of shifts and any changes to those shifts. This will help employees plan their personal and professional lives more effectively. Furthermore, there will be compensation for short-notice cancellations or curtailed shifts, ensuring that workers are not unfairly disadvantaged by last-minute changes.</a:t>
            </a:r>
          </a:p>
          <a:p>
            <a:endParaRPr lang="en-US"/>
          </a:p>
          <a:p>
            <a:r>
              <a:rPr lang="en-US"/>
              <a:t>[Pause to allow the audience to process the information]</a:t>
            </a:r>
          </a:p>
          <a:p>
            <a:endParaRPr lang="en-US"/>
          </a:p>
          <a:p>
            <a:r>
              <a:rPr lang="en-US"/>
              <a:t>These changes are designed to create a fairer working environment and ensure that employees are treated with respect and dignity. As we prepare for these reforms, it's crucial to review current practices and make necessary adjustments to comply with the new regulations.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“From October 2024, the Allocation of Tips Act requires every hospitality business to pass 100% of qualifying tips to workers, with no deductions other than tax. That means no admin fees, no card charges, and no tronc management deductions.</a:t>
            </a:r>
          </a:p>
          <a:p>
            <a:endParaRPr lang="en-US"/>
          </a:p>
          <a:p>
            <a:r>
              <a:rPr lang="en-US"/>
              <a:t>Businesses must now distribute tips fairly and transparently, supported by a written tipping policy and three years of detailed records. Fairness isn’t defined by the Act, so employers must use clear, objective criteria—like hours worked, role, or customer-facing time—and be ready to justify their approach if challenged.</a:t>
            </a:r>
          </a:p>
          <a:p>
            <a:endParaRPr lang="en-US"/>
          </a:p>
          <a:p>
            <a:r>
              <a:rPr lang="en-US"/>
              <a:t>Managers may receive tips if they’re classed as workers, but grey areas remain, and tribunal cases expected in 2026 will shape how fairness and transparency are interpreted.</a:t>
            </a:r>
          </a:p>
          <a:p>
            <a:endParaRPr lang="en-US"/>
          </a:p>
          <a:p>
            <a:r>
              <a:rPr lang="en-US"/>
              <a:t>Most operators will need to update their tronc systems, payroll processes, and technology to comply. Staff can request tipping records and escalate disputes to tribunals, so communication and training are essential.</a:t>
            </a:r>
          </a:p>
          <a:p>
            <a:endParaRPr lang="en-US"/>
          </a:p>
          <a:p>
            <a:r>
              <a:rPr lang="en-US"/>
              <a:t>Looking ahead to 2026, we expect further reforms, case law, and tighter enforcement. Businesses should stay agile, review their systems now, and prepare for increased scrutiny around tip allocation.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take a quick look at the Big Table Group judgment, one of the most important recent cases affecting tips and tronc in hospitality.</a:t>
            </a:r>
          </a:p>
          <a:p>
            <a:endParaRPr lang="en-US"/>
          </a:p>
          <a:p>
            <a:r>
              <a:rPr lang="en-US"/>
              <a:t>This case centred on whether tronc payments should be included in an employee’s holiday pay. Mr Palanki, a restaurant worker, argued that because tronc formed a regular part of his earnings, it should count as ‘normal remuneration’ when calculating holiday pay. Big Table Group disagreed, saying tronc was discretionary and therefore excluded.</a:t>
            </a:r>
          </a:p>
          <a:p>
            <a:endParaRPr lang="en-US"/>
          </a:p>
          <a:p>
            <a:r>
              <a:rPr lang="en-US"/>
              <a:t>The tribunal sided with the employee. It ruled that tronc payments—when they are paid through payroll and form a predictable part of someone’s income—must be included in holiday pay calculations. The tribunal emphasised that holiday pay should reflect what a worker normally earns, not just their basic wage.</a:t>
            </a:r>
          </a:p>
          <a:p>
            <a:endParaRPr lang="en-US"/>
          </a:p>
          <a:p>
            <a:r>
              <a:rPr lang="en-US"/>
              <a:t>This judgment has major implications for hospitality businesses. It means operators must review how they calculate holiday pay for anyone receiving tronc or regular tips. It also increases payroll costs and adds another layer of compliance pressure ahead of the Allocation of Tips Act.</a:t>
            </a:r>
          </a:p>
          <a:p>
            <a:endParaRPr lang="en-US"/>
          </a:p>
          <a:p>
            <a:r>
              <a:rPr lang="en-US"/>
              <a:t>The case also signals a wider trend: tribunals are taking a more employee‑focused approach to tips, fairness, and transparency. And with the new Tips Act now in force, we can expect even more scrutiny of how businesses manage tronc systems, distribute tips, and document their processes.</a:t>
            </a:r>
          </a:p>
          <a:p>
            <a:endParaRPr lang="en-US"/>
          </a:p>
          <a:p>
            <a:r>
              <a:rPr lang="en-US"/>
              <a:t>In short, the Big Table Group ruling confirms that tronc isn’t optional when it comes to holiday pay. If it’s part of normal earnings, it must be included—and businesses need to adjust their systems accordingly.”</a:t>
            </a:r>
          </a:p>
          <a:p>
            <a:endParaRPr lang="en-US"/>
          </a:p>
          <a:p>
            <a:r>
              <a:rPr lang="en-US"/>
              <a:t>“The Ivy case is the first major legal test of the Allocation of Tips Act, and it’s set to shape how fairness and transparency are interpreted across the entire hospitality sector.</a:t>
            </a:r>
          </a:p>
          <a:p>
            <a:endParaRPr lang="en-US"/>
          </a:p>
          <a:p>
            <a:r>
              <a:rPr lang="en-US"/>
              <a:t>The case was brought by a former waiter who claimed he received just £97 from a £31,562 service charge pot. He argues that the distribution was unfair, unclear, and not properly explained — exactly the kind of issue the new Act is designed to prevent.</a:t>
            </a:r>
          </a:p>
          <a:p>
            <a:endParaRPr lang="en-US"/>
          </a:p>
          <a:p>
            <a:r>
              <a:rPr lang="en-US"/>
              <a:t>At the heart of the case are three questions:</a:t>
            </a:r>
          </a:p>
          <a:p>
            <a:r>
              <a:rPr lang="en-US"/>
              <a:t>whether the tronc system was genuinely independent,</a:t>
            </a:r>
          </a:p>
          <a:p>
            <a:r>
              <a:rPr lang="en-US"/>
              <a:t>whether the allocation method was fair and based on objective criteria,</a:t>
            </a:r>
          </a:p>
          <a:p>
            <a:r>
              <a:rPr lang="en-US"/>
              <a:t>and whether the business provided enough transparency for staff to understand how their share was calculated.</a:t>
            </a:r>
          </a:p>
          <a:p>
            <a:endParaRPr lang="en-US"/>
          </a:p>
          <a:p>
            <a:r>
              <a:rPr lang="en-US"/>
              <a:t>The tribunal’s decision will be hugely influential. It will likely define what ‘fair distribution’ really means, how much transparency employers must provide, and what evidence businesses need to defend their tronc arrangements.</a:t>
            </a:r>
          </a:p>
          <a:p>
            <a:endParaRPr lang="en-US"/>
          </a:p>
          <a:p>
            <a:r>
              <a:rPr lang="en-US"/>
              <a:t>For operators, this case is a warning shot: if your tipping processes aren’t clear, documented, and defensible, you could face similar challenges. The Ivy ruling will set the tone for enforcement of the Tips Act throughout 2026 and beyond.”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most important things to understand is the timeline. The Act doesn’t switch on all at once — different provisions come into force at different times.</a:t>
            </a:r>
          </a:p>
          <a:p>
            <a:endParaRPr lang="en-US"/>
          </a:p>
          <a:p>
            <a:r>
              <a:rPr lang="en-US"/>
              <a:t>Here’s the high‑level view:</a:t>
            </a:r>
          </a:p>
          <a:p>
            <a:endParaRPr lang="en-US"/>
          </a:p>
          <a:p>
            <a:r>
              <a:rPr lang="en-US"/>
              <a:t>Early 2026:  </a:t>
            </a:r>
          </a:p>
          <a:p>
            <a:r>
              <a:rPr lang="en-US"/>
              <a:t>Updates to statutory sick pay calculations and variable‑hours pay rules.</a:t>
            </a:r>
          </a:p>
          <a:p>
            <a:endParaRPr lang="en-US"/>
          </a:p>
          <a:p>
            <a:r>
              <a:rPr lang="en-US"/>
              <a:t>Mid 2026:  </a:t>
            </a:r>
          </a:p>
          <a:p>
            <a:r>
              <a:rPr lang="en-US"/>
              <a:t>New probation and dismissal requirements.</a:t>
            </a:r>
          </a:p>
          <a:p>
            <a:endParaRPr lang="en-US"/>
          </a:p>
          <a:p>
            <a:r>
              <a:rPr lang="en-US"/>
              <a:t>Late 2026:  </a:t>
            </a:r>
          </a:p>
          <a:p>
            <a:r>
              <a:rPr lang="en-US"/>
              <a:t>Strengthened rights for agency workers and clearer worker‑status definitions.</a:t>
            </a:r>
          </a:p>
          <a:p>
            <a:endParaRPr lang="en-US"/>
          </a:p>
          <a:p>
            <a:r>
              <a:rPr lang="en-US"/>
              <a:t>2027:  </a:t>
            </a:r>
          </a:p>
          <a:p>
            <a:r>
              <a:rPr lang="en-US"/>
              <a:t>Full implementation of leave, flexibility, and family‑rights reforms.</a:t>
            </a:r>
          </a:p>
          <a:p>
            <a:endParaRPr lang="en-US"/>
          </a:p>
          <a:p>
            <a:r>
              <a:rPr lang="en-US"/>
              <a:t>We’ll talk today about what each of these means in practice.”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slide, we're going to delve into some specific examples, showcasing the real-world implications of the Employment Rights Act changes. </a:t>
            </a:r>
          </a:p>
          <a:p>
            <a:endParaRPr lang="en-US"/>
          </a:p>
          <a:p>
            <a:r>
              <a:rPr lang="en-US"/>
              <a:t>First, it's crucial to understand the removal of the cap for tribunal awards. This means that if a case goes to tribunal, the costs involved could vary significantly, potentially impacting your organization’s financial health. </a:t>
            </a:r>
          </a:p>
          <a:p>
            <a:endParaRPr lang="en-US"/>
          </a:p>
          <a:p>
            <a:r>
              <a:rPr lang="en-US"/>
              <a:t>[Pause to let the audience absorb]</a:t>
            </a:r>
          </a:p>
          <a:p>
            <a:endParaRPr lang="en-US"/>
          </a:p>
          <a:p>
            <a:r>
              <a:rPr lang="en-US"/>
              <a:t>Imagine a scenario where a manager mishandles a probation period, leading to an unfair dismissal claim. Without the cap, the settlement costs could escalate beyond previous limits. This underscores the importance of being thoroughly prepared and compliant with the new regulations.</a:t>
            </a:r>
          </a:p>
          <a:p>
            <a:endParaRPr lang="en-US"/>
          </a:p>
          <a:p>
            <a:r>
              <a:rPr lang="en-US"/>
              <a:t>[Emphasize the importance]</a:t>
            </a:r>
          </a:p>
          <a:p>
            <a:endParaRPr lang="en-US"/>
          </a:p>
          <a:p>
            <a:r>
              <a:rPr lang="en-US"/>
              <a:t>This change doesn't just affect financials; it can also influence your organization’s reputation and employee morale. Being proactive and prepared is key to navigating these changes effectively.</a:t>
            </a:r>
          </a:p>
          <a:p>
            <a:endParaRPr lang="en-US"/>
          </a:p>
          <a:p>
            <a:r>
              <a:rPr lang="en-US"/>
              <a:t>[Pause for questions or comments]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what should organisations be doing now? Here are the key actions.”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scenario, we're focusing on the significant financial and operational impact a mishandled probation period can have on a small organization with fewer than 20 employees. </a:t>
            </a:r>
          </a:p>
          <a:p>
            <a:endParaRPr lang="en-US"/>
          </a:p>
          <a:p>
            <a:r>
              <a:rPr lang="en-US"/>
              <a:t>First, let's consider the potential costs of non-compliance. A tribunal settlement could range between £6,000 and £12,000. [Pause briefly to let these numbers resonate.] Legal fees may add another £3,000 to £5,000. Additionally, the internal time spent by the owner or manager could be approximately 30 to 50 hours. Then, there's the cost of recruitment to replace an employee, which might be between £2,000 and £4,000. Altogether, these expenses could total between £11,000 and £21,000.</a:t>
            </a:r>
          </a:p>
          <a:p>
            <a:endParaRPr lang="en-US"/>
          </a:p>
          <a:p>
            <a:r>
              <a:rPr lang="en-US"/>
              <a:t>Beyond the financial impact, there's the cost of stress and worry, which can affect the entire business's performance. [Pause for emphasis.]</a:t>
            </a:r>
          </a:p>
          <a:p>
            <a:endParaRPr lang="en-US"/>
          </a:p>
          <a:p>
            <a:r>
              <a:rPr lang="en-US"/>
              <a:t>Now, let's look at a proactive solution: investing £2,000 in training your managers. This investment could save up to £19,000, avoid weeks of disruption, and help maintain your reputation. [Emphasize the word 'save'.]</a:t>
            </a:r>
          </a:p>
          <a:p>
            <a:endParaRPr lang="en-US"/>
          </a:p>
          <a:p>
            <a:r>
              <a:rPr lang="en-US"/>
              <a:t>In summary, proactive training for managers is not just a cost—it’s an investment in the value and impact on your business. [End with a confident tone.]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slide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key takeaways from today’s session are crucial for navigating upcoming changes effectively. Let’s summarize what you need to focus on:</a:t>
            </a:r>
          </a:p>
          <a:p>
            <a:endParaRPr lang="en-US"/>
          </a:p>
          <a:p>
            <a:r>
              <a:rPr lang="en-US"/>
              <a:t>First, understanding the timeline is essential. Knowing when changes will take effect allows you to plan and prepare proactively.</a:t>
            </a:r>
          </a:p>
          <a:p>
            <a:endParaRPr lang="en-US"/>
          </a:p>
          <a:p>
            <a:r>
              <a:rPr lang="en-US"/>
              <a:t>Next, updating policies and contracts is a critical step. This ensures that your organization is compliant with the latest legal requirements and minimizes the risk of disputes.</a:t>
            </a:r>
          </a:p>
          <a:p>
            <a:endParaRPr lang="en-US"/>
          </a:p>
          <a:p>
            <a:r>
              <a:rPr lang="en-US"/>
              <a:t>Training your managers is another key point. Equip them with the knowledge and skills necessary to handle new responsibilities and challenges confidently.</a:t>
            </a:r>
          </a:p>
          <a:p>
            <a:endParaRPr lang="en-US"/>
          </a:p>
          <a:p>
            <a:r>
              <a:rPr lang="en-US"/>
              <a:t>Additionally, reviewing your payroll and data systems is vital. Accurate data management supports fair and consistent treatment of all employees, which is fundamental to compliance.</a:t>
            </a:r>
          </a:p>
          <a:p>
            <a:endParaRPr lang="en-US"/>
          </a:p>
          <a:p>
            <a:r>
              <a:rPr lang="en-US"/>
              <a:t>Finally, clear communication with your workforce is paramount. Keep your employees informed about changes and provide them with the guidance they need to understand their rights and responsibilities.</a:t>
            </a:r>
          </a:p>
          <a:p>
            <a:endParaRPr lang="en-US"/>
          </a:p>
          <a:p>
            <a:r>
              <a:rPr lang="en-US"/>
              <a:t>Remember, these actions not only help you comply with the law but also enhance trust and transparency within your organization.</a:t>
            </a:r>
          </a:p>
          <a:p>
            <a:endParaRPr lang="en-US"/>
          </a:p>
          <a:p>
            <a:r>
              <a:rPr lang="en-US"/>
              <a:t>[Pause for emphasis]</a:t>
            </a:r>
          </a:p>
          <a:p>
            <a:r>
              <a:rPr lang="en-US"/>
              <a:t>[Make eye contact with the audience]</a:t>
            </a:r>
          </a:p>
          <a:p>
            <a:r>
              <a:rPr lang="en-US"/>
              <a:t>[Encourage questions or comments]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your confidence levels? use the chat 0-10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most important things to understand is the timeline. The Act doesn’t switch on all at once — different provisions come into force at different times.</a:t>
            </a:r>
          </a:p>
          <a:p>
            <a:endParaRPr lang="en-US"/>
          </a:p>
          <a:p>
            <a:r>
              <a:rPr lang="en-US"/>
              <a:t>Here’s the high‑level view:</a:t>
            </a:r>
          </a:p>
          <a:p>
            <a:endParaRPr lang="en-US"/>
          </a:p>
          <a:p>
            <a:r>
              <a:rPr lang="en-US"/>
              <a:t>Early 2026:  </a:t>
            </a:r>
          </a:p>
          <a:p>
            <a:r>
              <a:rPr lang="en-US"/>
              <a:t>Updates to statutory sick pay calculations and variable‑hours pay rules.</a:t>
            </a:r>
          </a:p>
          <a:p>
            <a:endParaRPr lang="en-US"/>
          </a:p>
          <a:p>
            <a:r>
              <a:rPr lang="en-US"/>
              <a:t>Mid 2026:  </a:t>
            </a:r>
          </a:p>
          <a:p>
            <a:r>
              <a:rPr lang="en-US"/>
              <a:t>New probation and dismissal requirements.</a:t>
            </a:r>
          </a:p>
          <a:p>
            <a:endParaRPr lang="en-US"/>
          </a:p>
          <a:p>
            <a:r>
              <a:rPr lang="en-US"/>
              <a:t>Late 2026:  </a:t>
            </a:r>
          </a:p>
          <a:p>
            <a:r>
              <a:rPr lang="en-US"/>
              <a:t>Strengthened rights for agency workers and clearer worker‑status definitions.</a:t>
            </a:r>
          </a:p>
          <a:p>
            <a:endParaRPr lang="en-US"/>
          </a:p>
          <a:p>
            <a:r>
              <a:rPr lang="en-US"/>
              <a:t>2027:  </a:t>
            </a:r>
          </a:p>
          <a:p>
            <a:r>
              <a:rPr lang="en-US"/>
              <a:t>Full implementation of leave, flexibility, and family‑rights reforms.</a:t>
            </a:r>
          </a:p>
          <a:p>
            <a:endParaRPr lang="en-US"/>
          </a:p>
          <a:p>
            <a:r>
              <a:rPr lang="en-US"/>
              <a:t>We’ll talk today about what each of these means in practice.”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slide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“Statutory Sick Pay is about to undergo some important changes designed to make support fairer and more accessible for everyone.</a:t>
            </a:r>
          </a:p>
          <a:p>
            <a:endParaRPr lang="en-US"/>
          </a:p>
          <a:p>
            <a:r>
              <a:rPr lang="en-US"/>
              <a:t>First, SSP will now be payable **from day one** of sickness absence. That means no more waiting period before employees can receive financial support when they’re unwell.</a:t>
            </a:r>
          </a:p>
          <a:p>
            <a:endParaRPr lang="en-US"/>
          </a:p>
          <a:p>
            <a:r>
              <a:rPr lang="en-US"/>
              <a:t>Second, the **Lower Earnings Limit is being removed**. Previously, employees had to earn above a certain threshold to qualify. With this barrier gone, many more workers—especially those in part‑time or flexible roles—will now be eligible.</a:t>
            </a:r>
          </a:p>
          <a:p>
            <a:endParaRPr lang="en-US"/>
          </a:p>
          <a:p>
            <a:r>
              <a:rPr lang="en-US"/>
              <a:t>And finally, lower earners will receive SSP at **80% of their normal weekly earnings**, ensuring the support they receive better reflects their actual income.</a:t>
            </a:r>
          </a:p>
          <a:p>
            <a:endParaRPr lang="en-US"/>
          </a:p>
          <a:p>
            <a:r>
              <a:rPr lang="en-US"/>
              <a:t>Together, these changes aim to create a more inclusive and responsive system that supports people when they need it most.”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“Family‑friendly rights in the workplace are about to become stronger, more inclusive, and far more accessible from day one of employment.</a:t>
            </a:r>
          </a:p>
          <a:p>
            <a:endParaRPr lang="en-US"/>
          </a:p>
          <a:p>
            <a:r>
              <a:rPr lang="en-US"/>
              <a:t>Under the new Act, several key entitlements will now be available immediately. That includes **paternity leave**, giving new parents greater flexibility and support right from the start. It also includes **unpaid parental leave**, allowing employees to take time away from work to care for their children without needing to meet long service requirements.</a:t>
            </a:r>
          </a:p>
          <a:p>
            <a:endParaRPr lang="en-US"/>
          </a:p>
          <a:p>
            <a:r>
              <a:rPr lang="en-US"/>
              <a:t>The Act also introduces **enhanced redundancy and dismissal protections** for anyone taking or returning from family‑related leave. This means employees will have stronger safeguards during some of the most important—and vulnerable—moments in their lives.</a:t>
            </a:r>
          </a:p>
          <a:p>
            <a:endParaRPr lang="en-US"/>
          </a:p>
          <a:p>
            <a:r>
              <a:rPr lang="en-US"/>
              <a:t>And looking ahead to 2027, a new statutory **bereavement leave** entitlement will be introduced, including for **pregnancy loss before 24 weeks**. This recognises the emotional impact of early loss and ensures employees have protected time to grieve.</a:t>
            </a:r>
          </a:p>
          <a:p>
            <a:endParaRPr lang="en-US"/>
          </a:p>
          <a:p>
            <a:r>
              <a:rPr lang="en-US"/>
              <a:t>Together, these changes create a more compassionate and supportive workplace for families across the UK.”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“New legislation significantly strengthens workplace protections against sexual harassment. Employers must now take **all reasonable steps**—a higher legal standard—to prevent harassment before it happens.  </a:t>
            </a:r>
          </a:p>
          <a:p>
            <a:endParaRPr lang="en-US"/>
          </a:p>
          <a:p>
            <a:r>
              <a:rPr lang="en-US"/>
              <a:t>They’ll also be **liable for harassment by third parties**, such as customers or contractors, unless they can show they took those preventative steps.  </a:t>
            </a:r>
          </a:p>
          <a:p>
            <a:endParaRPr lang="en-US"/>
          </a:p>
          <a:p>
            <a:r>
              <a:rPr lang="en-US"/>
              <a:t>From April 2026, disclosures about sexual harassment will be clearly recognised as **protected whistleblowing**, giving employees stronger safeguards when speaking up.  </a:t>
            </a:r>
          </a:p>
          <a:p>
            <a:endParaRPr lang="en-US"/>
          </a:p>
          <a:p>
            <a:r>
              <a:rPr lang="en-US"/>
              <a:t>And importantly, **NDAs can no longer silence people**—confidentiality clauses cannot stop employees from discussing or reporting harassment or discrimination.”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Today, we're diving into the significant reforms in trade union legislation between December 2025 and October 2026. These changes are designed to modernize and streamline the way trade unions operate and interact with both employees and employers.</a:t>
            </a:r>
          </a:p>
          <a:p>
            <a:endParaRPr lang="en-US"/>
          </a:p>
          <a:p>
            <a:r>
              <a:rPr lang="en-US"/>
              <a:t>First, let's talk about the simplified union recognition processes. This aims to make it easier for unions to be formally recognized in workplaces, which in turn helps employees have a stronger collective voice.</a:t>
            </a:r>
          </a:p>
          <a:p>
            <a:endParaRPr lang="en-US"/>
          </a:p>
          <a:p>
            <a:r>
              <a:rPr lang="en-US"/>
              <a:t>Next, we have new obligations for employers to inform employees of their right to join a union. This is an important step in ensuring that workers are aware of their rights and can make informed decisions about union membership.</a:t>
            </a:r>
          </a:p>
          <a:p>
            <a:endParaRPr lang="en-US"/>
          </a:p>
          <a:p>
            <a:r>
              <a:rPr lang="en-US"/>
              <a:t>Additionally, union representatives will have expanded access rights. This means they can more effectively communicate with their members and represent their interests.</a:t>
            </a:r>
          </a:p>
          <a:p>
            <a:endParaRPr lang="en-US"/>
          </a:p>
          <a:p>
            <a:r>
              <a:rPr lang="en-US"/>
              <a:t>Finally, the reforms reduce requirements for industrial action ballots and notice periods. This change could allow for more responsive and agile action by unions in advocating for employee rights.</a:t>
            </a:r>
          </a:p>
          <a:p>
            <a:endParaRPr lang="en-US"/>
          </a:p>
          <a:p>
            <a:endParaRPr lang="en-US"/>
          </a:p>
          <a:p>
            <a:endParaRPr lang="en-US"/>
          </a:p>
          <a:p>
            <a:r>
              <a:rPr lang="en-US"/>
              <a:t>These reforms are set to empower both employees and their unions, enhancing communication and representation in workplaces across the board. Let's keep these key changes in mind as we continue to discuss the evolving landscape of employment rights.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sv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1.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sv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hyperlink" Target="https://www.dittonhr.co.uk/_files/ugd/ae6f83_d1d31f55c391421a9bb1cb672eb158ea.pdf" TargetMode="External"/><Relationship Id="rId5" Type="http://schemas.openxmlformats.org/officeDocument/2006/relationships/image" Target="../media/image13.png"/><Relationship Id="rId10" Type="http://schemas.openxmlformats.org/officeDocument/2006/relationships/image" Target="../media/image15.svg"/><Relationship Id="rId4" Type="http://schemas.openxmlformats.org/officeDocument/2006/relationships/image" Target="../media/image3.png"/><Relationship Id="rId9" Type="http://schemas.openxmlformats.org/officeDocument/2006/relationships/hyperlink" Target="https://www.dittonhr.co.uk/_files/ugd/ae6f83_73c011c1acd54628bb02619561a3c483.docx?dn=Employment%20Rights%20Act_%20Impact%20assessment.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76365" y="-1295989"/>
            <a:ext cx="5603159" cy="5633889"/>
          </a:xfrm>
          <a:custGeom>
            <a:avLst/>
            <a:gdLst/>
            <a:ahLst/>
            <a:cxnLst/>
            <a:rect l="l" t="t" r="r" b="b"/>
            <a:pathLst>
              <a:path w="5603159" h="5633889">
                <a:moveTo>
                  <a:pt x="0" y="0"/>
                </a:moveTo>
                <a:lnTo>
                  <a:pt x="5603159" y="0"/>
                </a:lnTo>
                <a:lnTo>
                  <a:pt x="5603159"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727818" y="631878"/>
            <a:ext cx="4254130" cy="2055687"/>
          </a:xfrm>
          <a:custGeom>
            <a:avLst/>
            <a:gdLst/>
            <a:ahLst/>
            <a:cxnLst/>
            <a:rect l="l" t="t" r="r" b="b"/>
            <a:pathLst>
              <a:path w="4254130" h="2055687">
                <a:moveTo>
                  <a:pt x="0" y="0"/>
                </a:moveTo>
                <a:lnTo>
                  <a:pt x="4254130" y="0"/>
                </a:lnTo>
                <a:lnTo>
                  <a:pt x="4254130" y="2055687"/>
                </a:lnTo>
                <a:lnTo>
                  <a:pt x="0" y="2055687"/>
                </a:lnTo>
                <a:lnTo>
                  <a:pt x="0" y="0"/>
                </a:lnTo>
                <a:close/>
              </a:path>
            </a:pathLst>
          </a:custGeom>
          <a:blipFill>
            <a:blip r:embed="rId5"/>
            <a:stretch>
              <a:fillRect/>
            </a:stretch>
          </a:blipFill>
        </p:spPr>
        <p:txBody>
          <a:bodyPr/>
          <a:lstStyle/>
          <a:p>
            <a:endParaRPr lang="en-GB"/>
          </a:p>
        </p:txBody>
      </p:sp>
      <p:grpSp>
        <p:nvGrpSpPr>
          <p:cNvPr id="5" name="Group 5"/>
          <p:cNvGrpSpPr/>
          <p:nvPr/>
        </p:nvGrpSpPr>
        <p:grpSpPr>
          <a:xfrm>
            <a:off x="5216471" y="5286469"/>
            <a:ext cx="2087287" cy="208728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t="-16666" b="-16666"/>
              </a:stretch>
            </a:blipFill>
          </p:spPr>
          <p:txBody>
            <a:bodyPr/>
            <a:lstStyle/>
            <a:p>
              <a:endParaRPr lang="en-GB"/>
            </a:p>
          </p:txBody>
        </p:sp>
      </p:grpSp>
      <p:sp>
        <p:nvSpPr>
          <p:cNvPr id="7" name="Freeform 7"/>
          <p:cNvSpPr/>
          <p:nvPr/>
        </p:nvSpPr>
        <p:spPr>
          <a:xfrm>
            <a:off x="9420373" y="4461054"/>
            <a:ext cx="8743570" cy="5825403"/>
          </a:xfrm>
          <a:custGeom>
            <a:avLst/>
            <a:gdLst/>
            <a:ahLst/>
            <a:cxnLst/>
            <a:rect l="l" t="t" r="r" b="b"/>
            <a:pathLst>
              <a:path w="8743570" h="5825403">
                <a:moveTo>
                  <a:pt x="0" y="0"/>
                </a:moveTo>
                <a:lnTo>
                  <a:pt x="8743570" y="0"/>
                </a:lnTo>
                <a:lnTo>
                  <a:pt x="8743570" y="5825403"/>
                </a:lnTo>
                <a:lnTo>
                  <a:pt x="0" y="5825403"/>
                </a:lnTo>
                <a:lnTo>
                  <a:pt x="0" y="0"/>
                </a:lnTo>
                <a:close/>
              </a:path>
            </a:pathLst>
          </a:custGeom>
          <a:blipFill>
            <a:blip r:embed="rId7"/>
            <a:stretch>
              <a:fillRect/>
            </a:stretch>
          </a:blipFill>
        </p:spPr>
        <p:txBody>
          <a:bodyPr/>
          <a:lstStyle/>
          <a:p>
            <a:endParaRPr lang="en-GB"/>
          </a:p>
        </p:txBody>
      </p:sp>
      <p:sp>
        <p:nvSpPr>
          <p:cNvPr id="8" name="TextBox 8"/>
          <p:cNvSpPr txBox="1"/>
          <p:nvPr/>
        </p:nvSpPr>
        <p:spPr>
          <a:xfrm>
            <a:off x="246916" y="2820214"/>
            <a:ext cx="8897084" cy="3110231"/>
          </a:xfrm>
          <a:prstGeom prst="rect">
            <a:avLst/>
          </a:prstGeom>
        </p:spPr>
        <p:txBody>
          <a:bodyPr lIns="0" tIns="0" rIns="0" bIns="0" rtlCol="0" anchor="t">
            <a:spAutoFit/>
          </a:bodyPr>
          <a:lstStyle/>
          <a:p>
            <a:pPr algn="l">
              <a:lnSpc>
                <a:spcPts val="8119"/>
              </a:lnSpc>
            </a:pPr>
            <a:r>
              <a:rPr lang="en-US" sz="5799" b="1">
                <a:solidFill>
                  <a:srgbClr val="609374"/>
                </a:solidFill>
                <a:latin typeface="Poppins Bold"/>
                <a:ea typeface="Poppins Bold"/>
                <a:cs typeface="Poppins Bold"/>
                <a:sym typeface="Poppins Bold"/>
              </a:rPr>
              <a:t>Time to Act! </a:t>
            </a:r>
          </a:p>
          <a:p>
            <a:pPr algn="l">
              <a:lnSpc>
                <a:spcPts val="8119"/>
              </a:lnSpc>
            </a:pPr>
            <a:r>
              <a:rPr lang="en-US" sz="5799" b="1">
                <a:solidFill>
                  <a:srgbClr val="609374"/>
                </a:solidFill>
                <a:latin typeface="Poppins Bold"/>
                <a:ea typeface="Poppins Bold"/>
                <a:cs typeface="Poppins Bold"/>
                <a:sym typeface="Poppins Bold"/>
              </a:rPr>
              <a:t>Employment Rights Act </a:t>
            </a:r>
          </a:p>
          <a:p>
            <a:pPr algn="l">
              <a:lnSpc>
                <a:spcPts val="8119"/>
              </a:lnSpc>
            </a:pPr>
            <a:endParaRPr lang="en-US" sz="5799" b="1">
              <a:solidFill>
                <a:srgbClr val="609374"/>
              </a:solidFill>
              <a:latin typeface="Poppins Bold"/>
              <a:ea typeface="Poppins Bold"/>
              <a:cs typeface="Poppins Bold"/>
              <a:sym typeface="Poppins Bold"/>
            </a:endParaRPr>
          </a:p>
        </p:txBody>
      </p:sp>
      <p:sp>
        <p:nvSpPr>
          <p:cNvPr id="9" name="TextBox 9"/>
          <p:cNvSpPr txBox="1"/>
          <p:nvPr/>
        </p:nvSpPr>
        <p:spPr>
          <a:xfrm>
            <a:off x="4981948" y="7621406"/>
            <a:ext cx="3216874" cy="640078"/>
          </a:xfrm>
          <a:prstGeom prst="rect">
            <a:avLst/>
          </a:prstGeom>
        </p:spPr>
        <p:txBody>
          <a:bodyPr lIns="0" tIns="0" rIns="0" bIns="0" rtlCol="0" anchor="t">
            <a:spAutoFit/>
          </a:bodyPr>
          <a:lstStyle/>
          <a:p>
            <a:pPr algn="l">
              <a:lnSpc>
                <a:spcPts val="2520"/>
              </a:lnSpc>
            </a:pPr>
            <a:r>
              <a:rPr lang="en-US" sz="1800" b="1">
                <a:solidFill>
                  <a:srgbClr val="609374"/>
                </a:solidFill>
                <a:latin typeface="Poppins Bold"/>
                <a:ea typeface="Poppins Bold"/>
                <a:cs typeface="Poppins Bold"/>
                <a:sym typeface="Poppins Bold"/>
              </a:rPr>
              <a:t>Lisa Hughes  (FCIPD)</a:t>
            </a:r>
          </a:p>
          <a:p>
            <a:pPr algn="l">
              <a:lnSpc>
                <a:spcPts val="2520"/>
              </a:lnSpc>
            </a:pPr>
            <a:r>
              <a:rPr lang="en-US" sz="1800" b="1">
                <a:solidFill>
                  <a:srgbClr val="609374"/>
                </a:solidFill>
                <a:latin typeface="Poppins Bold"/>
                <a:ea typeface="Poppins Bold"/>
                <a:cs typeface="Poppins Bold"/>
                <a:sym typeface="Poppins Bold"/>
              </a:rPr>
              <a:t>HR Consultant at Ditton HR</a:t>
            </a:r>
          </a:p>
        </p:txBody>
      </p:sp>
      <p:sp>
        <p:nvSpPr>
          <p:cNvPr id="10" name="TextBox 10"/>
          <p:cNvSpPr txBox="1"/>
          <p:nvPr/>
        </p:nvSpPr>
        <p:spPr>
          <a:xfrm>
            <a:off x="1028700" y="8563744"/>
            <a:ext cx="2959453" cy="325753"/>
          </a:xfrm>
          <a:prstGeom prst="rect">
            <a:avLst/>
          </a:prstGeom>
        </p:spPr>
        <p:txBody>
          <a:bodyPr lIns="0" tIns="0" rIns="0" bIns="0" rtlCol="0" anchor="t">
            <a:spAutoFit/>
          </a:bodyPr>
          <a:lstStyle/>
          <a:p>
            <a:pPr algn="l">
              <a:lnSpc>
                <a:spcPts val="2520"/>
              </a:lnSpc>
            </a:pPr>
            <a:r>
              <a:rPr lang="en-US" sz="1800" b="1">
                <a:solidFill>
                  <a:srgbClr val="609374"/>
                </a:solidFill>
                <a:latin typeface="Poppins Bold"/>
                <a:ea typeface="Poppins Bold"/>
                <a:cs typeface="Poppins Bold"/>
                <a:sym typeface="Poppins Bold"/>
              </a:rPr>
              <a:t>www.dittonhr.co.uk</a:t>
            </a:r>
          </a:p>
        </p:txBody>
      </p:sp>
      <p:grpSp>
        <p:nvGrpSpPr>
          <p:cNvPr id="11" name="Group 11"/>
          <p:cNvGrpSpPr/>
          <p:nvPr/>
        </p:nvGrpSpPr>
        <p:grpSpPr>
          <a:xfrm>
            <a:off x="1252459" y="5286469"/>
            <a:ext cx="2070584" cy="207058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txBody>
            <a:bodyPr/>
            <a:lstStyle/>
            <a:p>
              <a:endParaRPr lang="en-GB"/>
            </a:p>
          </p:txBody>
        </p:sp>
      </p:grpSp>
      <p:sp>
        <p:nvSpPr>
          <p:cNvPr id="13" name="TextBox 13"/>
          <p:cNvSpPr txBox="1"/>
          <p:nvPr/>
        </p:nvSpPr>
        <p:spPr>
          <a:xfrm>
            <a:off x="1148879" y="7621406"/>
            <a:ext cx="3412009" cy="675639"/>
          </a:xfrm>
          <a:prstGeom prst="rect">
            <a:avLst/>
          </a:prstGeom>
        </p:spPr>
        <p:txBody>
          <a:bodyPr lIns="0" tIns="0" rIns="0" bIns="0" rtlCol="0" anchor="t">
            <a:spAutoFit/>
          </a:bodyPr>
          <a:lstStyle/>
          <a:p>
            <a:pPr algn="l">
              <a:lnSpc>
                <a:spcPts val="2660"/>
              </a:lnSpc>
            </a:pPr>
            <a:r>
              <a:rPr lang="en-US" sz="1900" b="1">
                <a:solidFill>
                  <a:srgbClr val="609374"/>
                </a:solidFill>
                <a:latin typeface="Poppins Bold"/>
                <a:ea typeface="Poppins Bold"/>
                <a:cs typeface="Poppins Bold"/>
                <a:sym typeface="Poppins Bold"/>
              </a:rPr>
              <a:t>Claire Watt FCIPD</a:t>
            </a:r>
          </a:p>
          <a:p>
            <a:pPr algn="l">
              <a:lnSpc>
                <a:spcPts val="2660"/>
              </a:lnSpc>
            </a:pPr>
            <a:r>
              <a:rPr lang="en-US" sz="1900" b="1">
                <a:solidFill>
                  <a:srgbClr val="609374"/>
                </a:solidFill>
                <a:latin typeface="Poppins Bold"/>
                <a:ea typeface="Poppins Bold"/>
                <a:cs typeface="Poppins Bold"/>
                <a:sym typeface="Poppins Bold"/>
              </a:rPr>
              <a:t>CEO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3321994" y="2427622"/>
            <a:ext cx="9525" cy="934720"/>
          </a:xfrm>
          <a:prstGeom prst="rect">
            <a:avLst/>
          </a:prstGeom>
        </p:spPr>
        <p:txBody>
          <a:bodyPr lIns="0" tIns="0" rIns="0" bIns="0" rtlCol="0" anchor="t">
            <a:spAutoFit/>
          </a:bodyPr>
          <a:lstStyle/>
          <a:p>
            <a:pPr algn="ctr">
              <a:lnSpc>
                <a:spcPts val="7279"/>
              </a:lnSpc>
            </a:pPr>
            <a:endParaRPr/>
          </a:p>
        </p:txBody>
      </p:sp>
      <p:sp>
        <p:nvSpPr>
          <p:cNvPr id="6" name="TextBox 6"/>
          <p:cNvSpPr txBox="1"/>
          <p:nvPr/>
        </p:nvSpPr>
        <p:spPr>
          <a:xfrm>
            <a:off x="1028700" y="2399047"/>
            <a:ext cx="13134853" cy="6650355"/>
          </a:xfrm>
          <a:prstGeom prst="rect">
            <a:avLst/>
          </a:prstGeom>
        </p:spPr>
        <p:txBody>
          <a:bodyPr lIns="0" tIns="0" rIns="0" bIns="0" rtlCol="0" anchor="t">
            <a:spAutoFit/>
          </a:bodyPr>
          <a:lstStyle/>
          <a:p>
            <a:pPr algn="l">
              <a:lnSpc>
                <a:spcPts val="8119"/>
              </a:lnSpc>
              <a:spcBef>
                <a:spcPct val="0"/>
              </a:spcBef>
            </a:pPr>
            <a:r>
              <a:rPr lang="en-US" sz="5799" b="1">
                <a:solidFill>
                  <a:srgbClr val="609374"/>
                </a:solidFill>
                <a:latin typeface="Poppins Bold"/>
                <a:ea typeface="Poppins Bold"/>
                <a:cs typeface="Poppins Bold"/>
                <a:sym typeface="Poppins Bold"/>
              </a:rPr>
              <a:t>Fair Work Agency - April 2026 </a:t>
            </a:r>
          </a:p>
          <a:p>
            <a:pPr algn="l">
              <a:lnSpc>
                <a:spcPts val="7279"/>
              </a:lnSpc>
              <a:spcBef>
                <a:spcPct val="0"/>
              </a:spcBef>
            </a:pPr>
            <a:endParaRPr lang="en-US" sz="5799" b="1">
              <a:solidFill>
                <a:srgbClr val="609374"/>
              </a:solidFill>
              <a:latin typeface="Poppins Bold"/>
              <a:ea typeface="Poppins Bold"/>
              <a:cs typeface="Poppins Bold"/>
              <a:sym typeface="Poppins Bold"/>
            </a:endParaRPr>
          </a:p>
          <a:p>
            <a:pPr algn="l">
              <a:lnSpc>
                <a:spcPts val="7419"/>
              </a:lnSpc>
              <a:spcBef>
                <a:spcPct val="0"/>
              </a:spcBef>
            </a:pPr>
            <a:r>
              <a:rPr lang="en-US" sz="5299" i="1">
                <a:solidFill>
                  <a:srgbClr val="609374"/>
                </a:solidFill>
                <a:latin typeface="Poppins Italics"/>
                <a:ea typeface="Poppins Italics"/>
                <a:cs typeface="Poppins Italics"/>
                <a:sym typeface="Poppins Italics"/>
              </a:rPr>
              <a:t>A new Fair Work Agency will launch in April 2026, consolidating enforcement powers across key employment rights including minimum wage, SSP, and holiday pay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3321994" y="2427622"/>
            <a:ext cx="9525" cy="934720"/>
          </a:xfrm>
          <a:prstGeom prst="rect">
            <a:avLst/>
          </a:prstGeom>
        </p:spPr>
        <p:txBody>
          <a:bodyPr lIns="0" tIns="0" rIns="0" bIns="0" rtlCol="0" anchor="t">
            <a:spAutoFit/>
          </a:bodyPr>
          <a:lstStyle/>
          <a:p>
            <a:pPr algn="ctr">
              <a:lnSpc>
                <a:spcPts val="7279"/>
              </a:lnSpc>
            </a:pPr>
            <a:endParaRPr/>
          </a:p>
        </p:txBody>
      </p:sp>
      <p:sp>
        <p:nvSpPr>
          <p:cNvPr id="5" name="TextBox 5"/>
          <p:cNvSpPr txBox="1"/>
          <p:nvPr/>
        </p:nvSpPr>
        <p:spPr>
          <a:xfrm>
            <a:off x="1028700" y="2344635"/>
            <a:ext cx="7627739" cy="1052830"/>
          </a:xfrm>
          <a:prstGeom prst="rect">
            <a:avLst/>
          </a:prstGeom>
        </p:spPr>
        <p:txBody>
          <a:bodyPr lIns="0" tIns="0" rIns="0" bIns="0" rtlCol="0" anchor="t">
            <a:spAutoFit/>
          </a:bodyPr>
          <a:lstStyle/>
          <a:p>
            <a:pPr algn="ctr">
              <a:lnSpc>
                <a:spcPts val="8119"/>
              </a:lnSpc>
              <a:spcBef>
                <a:spcPct val="0"/>
              </a:spcBef>
            </a:pPr>
            <a:r>
              <a:rPr lang="en-US" sz="5799" b="1">
                <a:solidFill>
                  <a:srgbClr val="609374"/>
                </a:solidFill>
                <a:latin typeface="Poppins Bold"/>
                <a:ea typeface="Poppins Bold"/>
                <a:cs typeface="Poppins Bold"/>
                <a:sym typeface="Poppins Bold"/>
              </a:rPr>
              <a:t>From 1 January 2027</a:t>
            </a:r>
          </a:p>
        </p:txBody>
      </p:sp>
      <p:sp>
        <p:nvSpPr>
          <p:cNvPr id="6" name="TextBox 6"/>
          <p:cNvSpPr txBox="1"/>
          <p:nvPr/>
        </p:nvSpPr>
        <p:spPr>
          <a:xfrm>
            <a:off x="901405" y="3730840"/>
            <a:ext cx="17272635" cy="1128394"/>
          </a:xfrm>
          <a:prstGeom prst="rect">
            <a:avLst/>
          </a:prstGeom>
        </p:spPr>
        <p:txBody>
          <a:bodyPr lIns="0" tIns="0" rIns="0" bIns="0" rtlCol="0" anchor="t">
            <a:spAutoFit/>
          </a:bodyPr>
          <a:lstStyle/>
          <a:p>
            <a:pPr algn="l">
              <a:lnSpc>
                <a:spcPts val="4480"/>
              </a:lnSpc>
              <a:spcBef>
                <a:spcPct val="0"/>
              </a:spcBef>
            </a:pPr>
            <a:r>
              <a:rPr lang="en-US" sz="3200">
                <a:solidFill>
                  <a:srgbClr val="609374"/>
                </a:solidFill>
                <a:latin typeface="Poppins"/>
                <a:ea typeface="Poppins"/>
                <a:cs typeface="Poppins"/>
                <a:sym typeface="Poppins"/>
              </a:rPr>
              <a:t>Employees will gain protection from ordinary unfair dismissal </a:t>
            </a:r>
          </a:p>
          <a:p>
            <a:pPr algn="l">
              <a:lnSpc>
                <a:spcPts val="4480"/>
              </a:lnSpc>
              <a:spcBef>
                <a:spcPct val="0"/>
              </a:spcBef>
            </a:pPr>
            <a:r>
              <a:rPr lang="en-US" sz="3200">
                <a:solidFill>
                  <a:srgbClr val="609374"/>
                </a:solidFill>
                <a:latin typeface="Poppins"/>
                <a:ea typeface="Poppins"/>
                <a:cs typeface="Poppins"/>
                <a:sym typeface="Poppins"/>
              </a:rPr>
              <a:t>after six months’ continuous service, reduced from the current two-year requirement.</a:t>
            </a:r>
          </a:p>
        </p:txBody>
      </p:sp>
      <p:sp>
        <p:nvSpPr>
          <p:cNvPr id="7" name="TextBox 7"/>
          <p:cNvSpPr txBox="1"/>
          <p:nvPr/>
        </p:nvSpPr>
        <p:spPr>
          <a:xfrm>
            <a:off x="437304" y="5154509"/>
            <a:ext cx="16518356" cy="3245485"/>
          </a:xfrm>
          <a:prstGeom prst="rect">
            <a:avLst/>
          </a:prstGeom>
        </p:spPr>
        <p:txBody>
          <a:bodyPr lIns="0" tIns="0" rIns="0" bIns="0" rtlCol="0" anchor="t">
            <a:spAutoFit/>
          </a:bodyPr>
          <a:lstStyle/>
          <a:p>
            <a:pPr marL="993143" lvl="1" indent="-496571" algn="l">
              <a:lnSpc>
                <a:spcPts val="6440"/>
              </a:lnSpc>
              <a:buAutoNum type="arabicPeriod"/>
            </a:pPr>
            <a:r>
              <a:rPr lang="en-US" sz="4600">
                <a:solidFill>
                  <a:srgbClr val="609374"/>
                </a:solidFill>
                <a:latin typeface="Poppins"/>
                <a:ea typeface="Poppins"/>
                <a:cs typeface="Poppins"/>
                <a:sym typeface="Poppins"/>
              </a:rPr>
              <a:t>Screening and recruitment process paramount </a:t>
            </a:r>
          </a:p>
          <a:p>
            <a:pPr marL="993143" lvl="1" indent="-496571" algn="l">
              <a:lnSpc>
                <a:spcPts val="6440"/>
              </a:lnSpc>
              <a:buAutoNum type="arabicPeriod"/>
            </a:pPr>
            <a:r>
              <a:rPr lang="en-US" sz="4600">
                <a:solidFill>
                  <a:srgbClr val="609374"/>
                </a:solidFill>
                <a:latin typeface="Poppins"/>
                <a:ea typeface="Poppins"/>
                <a:cs typeface="Poppins"/>
                <a:sym typeface="Poppins"/>
              </a:rPr>
              <a:t>Robust probation processes </a:t>
            </a:r>
          </a:p>
          <a:p>
            <a:pPr marL="993143" lvl="1" indent="-496571" algn="l">
              <a:lnSpc>
                <a:spcPts val="6440"/>
              </a:lnSpc>
              <a:buAutoNum type="arabicPeriod"/>
            </a:pPr>
            <a:r>
              <a:rPr lang="en-US" sz="4600">
                <a:solidFill>
                  <a:srgbClr val="609374"/>
                </a:solidFill>
                <a:latin typeface="Poppins"/>
                <a:ea typeface="Poppins"/>
                <a:cs typeface="Poppins"/>
                <a:sym typeface="Poppins"/>
              </a:rPr>
              <a:t>Clear performance management </a:t>
            </a:r>
          </a:p>
          <a:p>
            <a:pPr marL="993143" lvl="1" indent="-496571" algn="l">
              <a:lnSpc>
                <a:spcPts val="6440"/>
              </a:lnSpc>
              <a:buAutoNum type="arabicPeriod"/>
            </a:pPr>
            <a:r>
              <a:rPr lang="en-US" sz="4600">
                <a:solidFill>
                  <a:srgbClr val="609374"/>
                </a:solidFill>
                <a:latin typeface="Poppins"/>
                <a:ea typeface="Poppins"/>
                <a:cs typeface="Poppins"/>
                <a:sym typeface="Poppins"/>
              </a:rPr>
              <a:t>Well-documented decision-making</a:t>
            </a:r>
          </a:p>
        </p:txBody>
      </p:sp>
      <p:sp>
        <p:nvSpPr>
          <p:cNvPr id="8" name="TextBox 8"/>
          <p:cNvSpPr txBox="1"/>
          <p:nvPr/>
        </p:nvSpPr>
        <p:spPr>
          <a:xfrm>
            <a:off x="901405" y="8614477"/>
            <a:ext cx="16230600" cy="1500504"/>
          </a:xfrm>
          <a:prstGeom prst="rect">
            <a:avLst/>
          </a:prstGeom>
        </p:spPr>
        <p:txBody>
          <a:bodyPr lIns="0" tIns="0" rIns="0" bIns="0" rtlCol="0" anchor="t">
            <a:spAutoFit/>
          </a:bodyPr>
          <a:lstStyle/>
          <a:p>
            <a:pPr algn="l">
              <a:lnSpc>
                <a:spcPts val="3920"/>
              </a:lnSpc>
              <a:spcBef>
                <a:spcPct val="0"/>
              </a:spcBef>
            </a:pPr>
            <a:r>
              <a:rPr lang="en-US" sz="2800" b="1" dirty="0">
                <a:solidFill>
                  <a:srgbClr val="A475A6"/>
                </a:solidFill>
                <a:latin typeface="Poppins Bold"/>
                <a:ea typeface="Poppins Bold"/>
                <a:cs typeface="Poppins Bold"/>
                <a:sym typeface="Poppins Bold"/>
              </a:rPr>
              <a:t>January 2027, the statutory cap on compensatory awards for unfair dismissal will be removed. Employment Tribunals will instead award compensation based on actual financial loss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3321994" y="2427622"/>
            <a:ext cx="9525" cy="934720"/>
          </a:xfrm>
          <a:prstGeom prst="rect">
            <a:avLst/>
          </a:prstGeom>
        </p:spPr>
        <p:txBody>
          <a:bodyPr lIns="0" tIns="0" rIns="0" bIns="0" rtlCol="0" anchor="t">
            <a:spAutoFit/>
          </a:bodyPr>
          <a:lstStyle/>
          <a:p>
            <a:pPr algn="ctr">
              <a:lnSpc>
                <a:spcPts val="7279"/>
              </a:lnSpc>
            </a:pPr>
            <a:endParaRPr/>
          </a:p>
        </p:txBody>
      </p:sp>
      <p:sp>
        <p:nvSpPr>
          <p:cNvPr id="5" name="TextBox 5"/>
          <p:cNvSpPr txBox="1"/>
          <p:nvPr/>
        </p:nvSpPr>
        <p:spPr>
          <a:xfrm>
            <a:off x="143850" y="2427622"/>
            <a:ext cx="8300817" cy="934720"/>
          </a:xfrm>
          <a:prstGeom prst="rect">
            <a:avLst/>
          </a:prstGeom>
        </p:spPr>
        <p:txBody>
          <a:bodyPr lIns="0" tIns="0" rIns="0" bIns="0" rtlCol="0" anchor="t">
            <a:spAutoFit/>
          </a:bodyPr>
          <a:lstStyle/>
          <a:p>
            <a:pPr algn="ctr">
              <a:lnSpc>
                <a:spcPts val="7279"/>
              </a:lnSpc>
              <a:spcBef>
                <a:spcPct val="0"/>
              </a:spcBef>
            </a:pPr>
            <a:r>
              <a:rPr lang="en-US" sz="5199" b="1">
                <a:solidFill>
                  <a:srgbClr val="609374"/>
                </a:solidFill>
                <a:latin typeface="Poppins Bold"/>
                <a:ea typeface="Poppins Bold"/>
                <a:cs typeface="Poppins Bold"/>
                <a:sym typeface="Poppins Bold"/>
              </a:rPr>
              <a:t>From January 2027</a:t>
            </a:r>
          </a:p>
        </p:txBody>
      </p:sp>
      <p:sp>
        <p:nvSpPr>
          <p:cNvPr id="6" name="TextBox 6"/>
          <p:cNvSpPr txBox="1"/>
          <p:nvPr/>
        </p:nvSpPr>
        <p:spPr>
          <a:xfrm>
            <a:off x="1028700" y="3531860"/>
            <a:ext cx="13142830" cy="2236469"/>
          </a:xfrm>
          <a:prstGeom prst="rect">
            <a:avLst/>
          </a:prstGeom>
        </p:spPr>
        <p:txBody>
          <a:bodyPr lIns="0" tIns="0" rIns="0" bIns="0" rtlCol="0" anchor="t">
            <a:spAutoFit/>
          </a:bodyPr>
          <a:lstStyle/>
          <a:p>
            <a:pPr algn="l">
              <a:lnSpc>
                <a:spcPts val="5880"/>
              </a:lnSpc>
              <a:spcBef>
                <a:spcPct val="0"/>
              </a:spcBef>
            </a:pPr>
            <a:r>
              <a:rPr lang="en-US" sz="4200">
                <a:solidFill>
                  <a:srgbClr val="609374"/>
                </a:solidFill>
                <a:latin typeface="Poppins"/>
                <a:ea typeface="Poppins"/>
                <a:cs typeface="Poppins"/>
                <a:sym typeface="Poppins"/>
              </a:rPr>
              <a:t>Dismissing employees and re-engaging them on less favourable terms will generally be treated as automatic unfair dismissal</a:t>
            </a:r>
          </a:p>
        </p:txBody>
      </p:sp>
      <p:sp>
        <p:nvSpPr>
          <p:cNvPr id="7" name="TextBox 7"/>
          <p:cNvSpPr txBox="1"/>
          <p:nvPr/>
        </p:nvSpPr>
        <p:spPr>
          <a:xfrm>
            <a:off x="685800" y="5920730"/>
            <a:ext cx="13364586" cy="839589"/>
          </a:xfrm>
          <a:prstGeom prst="rect">
            <a:avLst/>
          </a:prstGeom>
        </p:spPr>
        <p:txBody>
          <a:bodyPr wrap="square" lIns="0" tIns="0" rIns="0" bIns="0" rtlCol="0" anchor="t">
            <a:spAutoFit/>
          </a:bodyPr>
          <a:lstStyle/>
          <a:p>
            <a:pPr algn="ctr">
              <a:lnSpc>
                <a:spcPts val="6860"/>
              </a:lnSpc>
              <a:spcBef>
                <a:spcPct val="0"/>
              </a:spcBef>
            </a:pPr>
            <a:r>
              <a:rPr lang="en-US" sz="4900" b="1" dirty="0">
                <a:solidFill>
                  <a:srgbClr val="609374"/>
                </a:solidFill>
                <a:latin typeface="Poppins Bold"/>
                <a:ea typeface="Poppins Bold"/>
                <a:cs typeface="Poppins Bold"/>
                <a:sym typeface="Poppins Bold"/>
              </a:rPr>
              <a:t>Zero Hours &amp; Low Hours Contract Reform</a:t>
            </a:r>
          </a:p>
        </p:txBody>
      </p:sp>
      <p:sp>
        <p:nvSpPr>
          <p:cNvPr id="8" name="TextBox 8"/>
          <p:cNvSpPr txBox="1"/>
          <p:nvPr/>
        </p:nvSpPr>
        <p:spPr>
          <a:xfrm>
            <a:off x="518755" y="7076441"/>
            <a:ext cx="17250490" cy="2181859"/>
          </a:xfrm>
          <a:prstGeom prst="rect">
            <a:avLst/>
          </a:prstGeom>
        </p:spPr>
        <p:txBody>
          <a:bodyPr lIns="0" tIns="0" rIns="0" bIns="0" rtlCol="0" anchor="t">
            <a:spAutoFit/>
          </a:bodyPr>
          <a:lstStyle/>
          <a:p>
            <a:pPr marL="885195" lvl="1" indent="-442598" algn="l">
              <a:lnSpc>
                <a:spcPts val="5740"/>
              </a:lnSpc>
              <a:buAutoNum type="arabicPeriod"/>
            </a:pPr>
            <a:r>
              <a:rPr lang="en-US" sz="4100">
                <a:solidFill>
                  <a:srgbClr val="609374"/>
                </a:solidFill>
                <a:latin typeface="Poppins"/>
                <a:ea typeface="Poppins"/>
                <a:cs typeface="Poppins"/>
                <a:sym typeface="Poppins"/>
              </a:rPr>
              <a:t>Right to guaranteed hours based on regular working pattern</a:t>
            </a:r>
          </a:p>
          <a:p>
            <a:pPr marL="885195" lvl="1" indent="-442598" algn="l">
              <a:lnSpc>
                <a:spcPts val="5740"/>
              </a:lnSpc>
              <a:buAutoNum type="arabicPeriod"/>
            </a:pPr>
            <a:r>
              <a:rPr lang="en-US" sz="4100">
                <a:solidFill>
                  <a:srgbClr val="609374"/>
                </a:solidFill>
                <a:latin typeface="Poppins"/>
                <a:ea typeface="Poppins"/>
                <a:cs typeface="Poppins"/>
                <a:sym typeface="Poppins"/>
              </a:rPr>
              <a:t>Reasonable notice of shifts and changes </a:t>
            </a:r>
          </a:p>
          <a:p>
            <a:pPr marL="885195" lvl="1" indent="-442598" algn="l">
              <a:lnSpc>
                <a:spcPts val="5740"/>
              </a:lnSpc>
              <a:buAutoNum type="arabicPeriod"/>
            </a:pPr>
            <a:r>
              <a:rPr lang="en-US" sz="4100">
                <a:solidFill>
                  <a:srgbClr val="609374"/>
                </a:solidFill>
                <a:latin typeface="Poppins"/>
                <a:ea typeface="Poppins"/>
                <a:cs typeface="Poppins"/>
                <a:sym typeface="Poppins"/>
              </a:rPr>
              <a:t>Compensation for short-notice cancellations or curtailed shifts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684812" y="5483122"/>
            <a:ext cx="8993035" cy="4293868"/>
          </a:xfrm>
          <a:prstGeom prst="rect">
            <a:avLst/>
          </a:prstGeom>
        </p:spPr>
        <p:txBody>
          <a:bodyPr lIns="0" tIns="0" rIns="0" bIns="0" rtlCol="0" anchor="t">
            <a:spAutoFit/>
          </a:bodyPr>
          <a:lstStyle/>
          <a:p>
            <a:pPr algn="l">
              <a:lnSpc>
                <a:spcPts val="3780"/>
              </a:lnSpc>
              <a:spcBef>
                <a:spcPct val="0"/>
              </a:spcBef>
            </a:pPr>
            <a:r>
              <a:rPr lang="en-US" sz="2700" b="1">
                <a:solidFill>
                  <a:srgbClr val="609374"/>
                </a:solidFill>
                <a:latin typeface="Poppins Bold"/>
                <a:ea typeface="Poppins Bold"/>
                <a:cs typeface="Poppins Bold"/>
                <a:sym typeface="Poppins Bold"/>
              </a:rPr>
              <a:t>Key Rules (2023 Act)</a:t>
            </a:r>
          </a:p>
          <a:p>
            <a:pPr algn="l">
              <a:lnSpc>
                <a:spcPts val="3780"/>
              </a:lnSpc>
              <a:spcBef>
                <a:spcPct val="0"/>
              </a:spcBef>
            </a:pPr>
            <a:r>
              <a:rPr lang="en-US" sz="2700" b="1">
                <a:solidFill>
                  <a:srgbClr val="609374"/>
                </a:solidFill>
                <a:latin typeface="Poppins Bold"/>
                <a:ea typeface="Poppins Bold"/>
                <a:cs typeface="Poppins Bold"/>
                <a:sym typeface="Poppins Bold"/>
              </a:rPr>
              <a:t>•</a:t>
            </a:r>
            <a:r>
              <a:rPr lang="en-US" sz="2700">
                <a:solidFill>
                  <a:srgbClr val="609374"/>
                </a:solidFill>
                <a:latin typeface="Poppins"/>
                <a:ea typeface="Poppins"/>
                <a:cs typeface="Poppins"/>
                <a:sym typeface="Poppins"/>
              </a:rPr>
              <a:t>  Employers cannot keep any portion of tips or service charges</a:t>
            </a:r>
          </a:p>
          <a:p>
            <a:pPr algn="l">
              <a:lnSpc>
                <a:spcPts val="3780"/>
              </a:lnSpc>
              <a:spcBef>
                <a:spcPct val="0"/>
              </a:spcBef>
            </a:pPr>
            <a:r>
              <a:rPr lang="en-US" sz="2700">
                <a:solidFill>
                  <a:srgbClr val="609374"/>
                </a:solidFill>
                <a:latin typeface="Poppins"/>
                <a:ea typeface="Poppins"/>
                <a:cs typeface="Poppins"/>
                <a:sym typeface="Poppins"/>
              </a:rPr>
              <a:t>•  No deductions except tax/NICs</a:t>
            </a:r>
          </a:p>
          <a:p>
            <a:pPr algn="l">
              <a:lnSpc>
                <a:spcPts val="3780"/>
              </a:lnSpc>
              <a:spcBef>
                <a:spcPct val="0"/>
              </a:spcBef>
            </a:pPr>
            <a:r>
              <a:rPr lang="en-US" sz="2700">
                <a:solidFill>
                  <a:srgbClr val="609374"/>
                </a:solidFill>
                <a:latin typeface="Poppins"/>
                <a:ea typeface="Poppins"/>
                <a:cs typeface="Poppins"/>
                <a:sym typeface="Poppins"/>
              </a:rPr>
              <a:t>•  Applies when the business controls the tips</a:t>
            </a:r>
          </a:p>
          <a:p>
            <a:pPr algn="l">
              <a:lnSpc>
                <a:spcPts val="3780"/>
              </a:lnSpc>
              <a:spcBef>
                <a:spcPct val="0"/>
              </a:spcBef>
            </a:pPr>
            <a:r>
              <a:rPr lang="en-US" sz="2700">
                <a:solidFill>
                  <a:srgbClr val="609374"/>
                </a:solidFill>
                <a:latin typeface="Poppins"/>
                <a:ea typeface="Poppins"/>
                <a:cs typeface="Poppins"/>
                <a:sym typeface="Poppins"/>
              </a:rPr>
              <a:t>•  Must have a fair, transparent tipping policy</a:t>
            </a:r>
          </a:p>
          <a:p>
            <a:pPr algn="l">
              <a:lnSpc>
                <a:spcPts val="3780"/>
              </a:lnSpc>
              <a:spcBef>
                <a:spcPct val="0"/>
              </a:spcBef>
            </a:pPr>
            <a:r>
              <a:rPr lang="en-US" sz="2700">
                <a:solidFill>
                  <a:srgbClr val="609374"/>
                </a:solidFill>
                <a:latin typeface="Poppins"/>
                <a:ea typeface="Poppins"/>
                <a:cs typeface="Poppins"/>
                <a:sym typeface="Poppins"/>
              </a:rPr>
              <a:t>•  Tips paid by end of the following month</a:t>
            </a:r>
          </a:p>
          <a:p>
            <a:pPr algn="l">
              <a:lnSpc>
                <a:spcPts val="3780"/>
              </a:lnSpc>
              <a:spcBef>
                <a:spcPct val="0"/>
              </a:spcBef>
            </a:pPr>
            <a:r>
              <a:rPr lang="en-US" sz="2700">
                <a:solidFill>
                  <a:srgbClr val="609374"/>
                </a:solidFill>
                <a:latin typeface="Poppins"/>
                <a:ea typeface="Poppins"/>
                <a:cs typeface="Poppins"/>
                <a:sym typeface="Poppins"/>
              </a:rPr>
              <a:t>•  Records required to show allocation</a:t>
            </a:r>
          </a:p>
          <a:p>
            <a:pPr algn="l">
              <a:lnSpc>
                <a:spcPts val="3780"/>
              </a:lnSpc>
              <a:spcBef>
                <a:spcPct val="0"/>
              </a:spcBef>
            </a:pPr>
            <a:r>
              <a:rPr lang="en-US" sz="2700">
                <a:solidFill>
                  <a:srgbClr val="609374"/>
                </a:solidFill>
                <a:latin typeface="Poppins"/>
                <a:ea typeface="Poppins"/>
                <a:cs typeface="Poppins"/>
                <a:sym typeface="Poppins"/>
              </a:rPr>
              <a:t>•  Workers can request info and bring tribunal claims</a:t>
            </a:r>
          </a:p>
        </p:txBody>
      </p:sp>
      <p:sp>
        <p:nvSpPr>
          <p:cNvPr id="5" name="TextBox 5"/>
          <p:cNvSpPr txBox="1"/>
          <p:nvPr/>
        </p:nvSpPr>
        <p:spPr>
          <a:xfrm>
            <a:off x="3321994" y="2427622"/>
            <a:ext cx="9525" cy="934720"/>
          </a:xfrm>
          <a:prstGeom prst="rect">
            <a:avLst/>
          </a:prstGeom>
        </p:spPr>
        <p:txBody>
          <a:bodyPr lIns="0" tIns="0" rIns="0" bIns="0" rtlCol="0" anchor="t">
            <a:spAutoFit/>
          </a:bodyPr>
          <a:lstStyle/>
          <a:p>
            <a:pPr algn="ctr">
              <a:lnSpc>
                <a:spcPts val="7279"/>
              </a:lnSpc>
            </a:pPr>
            <a:endParaRPr/>
          </a:p>
        </p:txBody>
      </p:sp>
      <p:sp>
        <p:nvSpPr>
          <p:cNvPr id="6" name="TextBox 6"/>
          <p:cNvSpPr txBox="1"/>
          <p:nvPr/>
        </p:nvSpPr>
        <p:spPr>
          <a:xfrm>
            <a:off x="684812" y="2142190"/>
            <a:ext cx="13687344" cy="2081530"/>
          </a:xfrm>
          <a:prstGeom prst="rect">
            <a:avLst/>
          </a:prstGeom>
        </p:spPr>
        <p:txBody>
          <a:bodyPr lIns="0" tIns="0" rIns="0" bIns="0" rtlCol="0" anchor="t">
            <a:spAutoFit/>
          </a:bodyPr>
          <a:lstStyle/>
          <a:p>
            <a:pPr algn="l">
              <a:lnSpc>
                <a:spcPts val="8119"/>
              </a:lnSpc>
              <a:spcBef>
                <a:spcPct val="0"/>
              </a:spcBef>
            </a:pPr>
            <a:r>
              <a:rPr lang="en-US" sz="5799" b="1">
                <a:solidFill>
                  <a:srgbClr val="609374"/>
                </a:solidFill>
                <a:latin typeface="Poppins Bold"/>
                <a:ea typeface="Poppins Bold"/>
                <a:cs typeface="Poppins Bold"/>
                <a:sym typeface="Poppins Bold"/>
              </a:rPr>
              <a:t>Allocation of Tips Act 2023 &amp; 2026 Reforms </a:t>
            </a:r>
          </a:p>
        </p:txBody>
      </p:sp>
      <p:sp>
        <p:nvSpPr>
          <p:cNvPr id="7" name="TextBox 7"/>
          <p:cNvSpPr txBox="1"/>
          <p:nvPr/>
        </p:nvSpPr>
        <p:spPr>
          <a:xfrm>
            <a:off x="684812" y="3572785"/>
            <a:ext cx="13938719" cy="1690369"/>
          </a:xfrm>
          <a:prstGeom prst="rect">
            <a:avLst/>
          </a:prstGeom>
        </p:spPr>
        <p:txBody>
          <a:bodyPr lIns="0" tIns="0" rIns="0" bIns="0" rtlCol="0" anchor="t">
            <a:spAutoFit/>
          </a:bodyPr>
          <a:lstStyle/>
          <a:p>
            <a:pPr algn="l">
              <a:lnSpc>
                <a:spcPts val="4480"/>
              </a:lnSpc>
              <a:spcBef>
                <a:spcPct val="0"/>
              </a:spcBef>
            </a:pPr>
            <a:endParaRPr/>
          </a:p>
          <a:p>
            <a:pPr algn="l">
              <a:lnSpc>
                <a:spcPts val="4480"/>
              </a:lnSpc>
              <a:spcBef>
                <a:spcPct val="0"/>
              </a:spcBef>
            </a:pPr>
            <a:r>
              <a:rPr lang="en-US" sz="3200" b="1">
                <a:solidFill>
                  <a:srgbClr val="609374"/>
                </a:solidFill>
                <a:latin typeface="Poppins Bold"/>
                <a:ea typeface="Poppins Bold"/>
                <a:cs typeface="Poppins Bold"/>
                <a:sym typeface="Poppins Bold"/>
              </a:rPr>
              <a:t>Ensures 100% of tips go to workers and are shared fairly and transparently.</a:t>
            </a:r>
          </a:p>
        </p:txBody>
      </p:sp>
      <p:sp>
        <p:nvSpPr>
          <p:cNvPr id="8" name="TextBox 8"/>
          <p:cNvSpPr txBox="1"/>
          <p:nvPr/>
        </p:nvSpPr>
        <p:spPr>
          <a:xfrm>
            <a:off x="10182843" y="5006872"/>
            <a:ext cx="8378625" cy="4770118"/>
          </a:xfrm>
          <a:prstGeom prst="rect">
            <a:avLst/>
          </a:prstGeom>
        </p:spPr>
        <p:txBody>
          <a:bodyPr lIns="0" tIns="0" rIns="0" bIns="0" rtlCol="0" anchor="t">
            <a:spAutoFit/>
          </a:bodyPr>
          <a:lstStyle/>
          <a:p>
            <a:pPr algn="l">
              <a:lnSpc>
                <a:spcPts val="3780"/>
              </a:lnSpc>
              <a:spcBef>
                <a:spcPct val="0"/>
              </a:spcBef>
            </a:pPr>
            <a:r>
              <a:rPr lang="en-US" sz="2700" b="1">
                <a:solidFill>
                  <a:srgbClr val="609374"/>
                </a:solidFill>
                <a:latin typeface="Poppins Bold"/>
                <a:ea typeface="Poppins Bold"/>
                <a:cs typeface="Poppins Bold"/>
                <a:sym typeface="Poppins Bold"/>
              </a:rPr>
              <a:t>What’s Changing in 2026</a:t>
            </a:r>
          </a:p>
          <a:p>
            <a:pPr algn="l">
              <a:lnSpc>
                <a:spcPts val="3780"/>
              </a:lnSpc>
              <a:spcBef>
                <a:spcPct val="0"/>
              </a:spcBef>
            </a:pPr>
            <a:r>
              <a:rPr lang="en-US" sz="2700" b="1">
                <a:solidFill>
                  <a:srgbClr val="609374"/>
                </a:solidFill>
                <a:latin typeface="Poppins Bold"/>
                <a:ea typeface="Poppins Bold"/>
                <a:cs typeface="Poppins Bold"/>
                <a:sym typeface="Poppins Bold"/>
              </a:rPr>
              <a:t>•</a:t>
            </a:r>
            <a:r>
              <a:rPr lang="en-US" sz="2700">
                <a:solidFill>
                  <a:srgbClr val="609374"/>
                </a:solidFill>
                <a:latin typeface="Poppins"/>
                <a:ea typeface="Poppins"/>
                <a:cs typeface="Poppins"/>
                <a:sym typeface="Poppins"/>
              </a:rPr>
              <a:t>  Mandatory staff consultation on creating or changing tipping policies</a:t>
            </a:r>
          </a:p>
          <a:p>
            <a:pPr algn="l">
              <a:lnSpc>
                <a:spcPts val="3780"/>
              </a:lnSpc>
              <a:spcBef>
                <a:spcPct val="0"/>
              </a:spcBef>
            </a:pPr>
            <a:r>
              <a:rPr lang="en-US" sz="2700">
                <a:solidFill>
                  <a:srgbClr val="609374"/>
                </a:solidFill>
                <a:latin typeface="Poppins"/>
                <a:ea typeface="Poppins"/>
                <a:cs typeface="Poppins"/>
                <a:sym typeface="Poppins"/>
              </a:rPr>
              <a:t>•  Policies must be reviewed every 3 years with staff input</a:t>
            </a:r>
          </a:p>
          <a:p>
            <a:pPr algn="l">
              <a:lnSpc>
                <a:spcPts val="3780"/>
              </a:lnSpc>
              <a:spcBef>
                <a:spcPct val="0"/>
              </a:spcBef>
            </a:pPr>
            <a:r>
              <a:rPr lang="en-US" sz="2700">
                <a:solidFill>
                  <a:srgbClr val="609374"/>
                </a:solidFill>
                <a:latin typeface="Poppins"/>
                <a:ea typeface="Poppins"/>
                <a:cs typeface="Poppins"/>
                <a:sym typeface="Poppins"/>
              </a:rPr>
              <a:t>•  Stronger expectations for ongoing transparency</a:t>
            </a:r>
          </a:p>
          <a:p>
            <a:pPr algn="l">
              <a:lnSpc>
                <a:spcPts val="3780"/>
              </a:lnSpc>
              <a:spcBef>
                <a:spcPct val="0"/>
              </a:spcBef>
            </a:pPr>
            <a:r>
              <a:rPr lang="en-US" sz="2700">
                <a:solidFill>
                  <a:srgbClr val="609374"/>
                </a:solidFill>
                <a:latin typeface="Poppins"/>
                <a:ea typeface="Poppins"/>
                <a:cs typeface="Poppins"/>
                <a:sym typeface="Poppins"/>
              </a:rPr>
              <a:t>•  Part of wider reforms to strengthen worker protections</a:t>
            </a:r>
          </a:p>
          <a:p>
            <a:pPr algn="l">
              <a:lnSpc>
                <a:spcPts val="3780"/>
              </a:lnSpc>
              <a:spcBef>
                <a:spcPct val="0"/>
              </a:spcBef>
            </a:pPr>
            <a:r>
              <a:rPr lang="en-US" sz="2700">
                <a:solidFill>
                  <a:srgbClr val="609374"/>
                </a:solidFill>
                <a:latin typeface="Poppins"/>
                <a:ea typeface="Poppins"/>
                <a:cs typeface="Poppins"/>
                <a:sym typeface="Poppins"/>
              </a:rPr>
              <a:t>Technology alignment will be paramount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901405" y="3907729"/>
            <a:ext cx="11011089" cy="5935345"/>
          </a:xfrm>
          <a:prstGeom prst="rect">
            <a:avLst/>
          </a:prstGeom>
        </p:spPr>
        <p:txBody>
          <a:bodyPr lIns="0" tIns="0" rIns="0" bIns="0" rtlCol="0" anchor="t">
            <a:spAutoFit/>
          </a:bodyPr>
          <a:lstStyle/>
          <a:p>
            <a:pPr algn="l">
              <a:lnSpc>
                <a:spcPts val="5180"/>
              </a:lnSpc>
              <a:spcBef>
                <a:spcPct val="0"/>
              </a:spcBef>
            </a:pPr>
            <a:r>
              <a:rPr lang="en-US" sz="3700" b="1">
                <a:solidFill>
                  <a:srgbClr val="609374"/>
                </a:solidFill>
                <a:latin typeface="Poppins Bold"/>
                <a:ea typeface="Poppins Bold"/>
                <a:cs typeface="Poppins Bold"/>
                <a:sym typeface="Poppins Bold"/>
              </a:rPr>
              <a:t>Disputes &amp; Tribunal Risk</a:t>
            </a:r>
          </a:p>
          <a:p>
            <a:pPr algn="l">
              <a:lnSpc>
                <a:spcPts val="5180"/>
              </a:lnSpc>
              <a:spcBef>
                <a:spcPct val="0"/>
              </a:spcBef>
            </a:pPr>
            <a:r>
              <a:rPr lang="en-US" sz="3700" b="1">
                <a:solidFill>
                  <a:srgbClr val="609374"/>
                </a:solidFill>
                <a:latin typeface="Poppins Bold"/>
                <a:ea typeface="Poppins Bold"/>
                <a:cs typeface="Poppins Bold"/>
                <a:sym typeface="Poppins Bold"/>
              </a:rPr>
              <a:t>Workers can:</a:t>
            </a:r>
          </a:p>
          <a:p>
            <a:pPr marL="798833" lvl="1" indent="-399416" algn="l">
              <a:lnSpc>
                <a:spcPts val="5180"/>
              </a:lnSpc>
              <a:buFont typeface="Arial"/>
              <a:buChar char="•"/>
            </a:pPr>
            <a:r>
              <a:rPr lang="en-US" sz="3700">
                <a:solidFill>
                  <a:srgbClr val="609374"/>
                </a:solidFill>
                <a:latin typeface="Poppins"/>
                <a:ea typeface="Poppins"/>
                <a:cs typeface="Poppins"/>
                <a:sym typeface="Poppins"/>
              </a:rPr>
              <a:t>Request tipping records.</a:t>
            </a:r>
          </a:p>
          <a:p>
            <a:pPr marL="798833" lvl="1" indent="-399416" algn="l">
              <a:lnSpc>
                <a:spcPts val="5180"/>
              </a:lnSpc>
              <a:buFont typeface="Arial"/>
              <a:buChar char="•"/>
            </a:pPr>
            <a:r>
              <a:rPr lang="en-US" sz="3700">
                <a:solidFill>
                  <a:srgbClr val="609374"/>
                </a:solidFill>
                <a:latin typeface="Poppins"/>
                <a:ea typeface="Poppins"/>
                <a:cs typeface="Poppins"/>
                <a:sym typeface="Poppins"/>
              </a:rPr>
              <a:t>Raise grievances.</a:t>
            </a:r>
          </a:p>
          <a:p>
            <a:pPr marL="798833" lvl="1" indent="-399416" algn="l">
              <a:lnSpc>
                <a:spcPts val="5180"/>
              </a:lnSpc>
              <a:buFont typeface="Arial"/>
              <a:buChar char="•"/>
            </a:pPr>
            <a:r>
              <a:rPr lang="en-US" sz="3700">
                <a:solidFill>
                  <a:srgbClr val="609374"/>
                </a:solidFill>
                <a:latin typeface="Poppins"/>
                <a:ea typeface="Poppins"/>
                <a:cs typeface="Poppins"/>
                <a:sym typeface="Poppins"/>
              </a:rPr>
              <a:t>Take claims to an Employment Tribunal.</a:t>
            </a:r>
          </a:p>
          <a:p>
            <a:pPr algn="l">
              <a:lnSpc>
                <a:spcPts val="5180"/>
              </a:lnSpc>
            </a:pPr>
            <a:r>
              <a:rPr lang="en-US" sz="3700" b="1">
                <a:solidFill>
                  <a:srgbClr val="609374"/>
                </a:solidFill>
                <a:latin typeface="Poppins Bold"/>
                <a:ea typeface="Poppins Bold"/>
                <a:cs typeface="Poppins Bold"/>
                <a:sym typeface="Poppins Bold"/>
              </a:rPr>
              <a:t>Tribunals can order:</a:t>
            </a:r>
          </a:p>
          <a:p>
            <a:pPr marL="798833" lvl="1" indent="-399416" algn="l">
              <a:lnSpc>
                <a:spcPts val="5180"/>
              </a:lnSpc>
              <a:buFont typeface="Arial"/>
              <a:buChar char="•"/>
            </a:pPr>
            <a:r>
              <a:rPr lang="en-US" sz="3700">
                <a:solidFill>
                  <a:srgbClr val="609374"/>
                </a:solidFill>
                <a:latin typeface="Poppins"/>
                <a:ea typeface="Poppins"/>
                <a:cs typeface="Poppins"/>
                <a:sym typeface="Poppins"/>
              </a:rPr>
              <a:t>Compensation.</a:t>
            </a:r>
          </a:p>
          <a:p>
            <a:pPr marL="798833" lvl="1" indent="-399416" algn="l">
              <a:lnSpc>
                <a:spcPts val="5180"/>
              </a:lnSpc>
              <a:buFont typeface="Arial"/>
              <a:buChar char="•"/>
            </a:pPr>
            <a:r>
              <a:rPr lang="en-US" sz="3700">
                <a:solidFill>
                  <a:srgbClr val="609374"/>
                </a:solidFill>
                <a:latin typeface="Poppins"/>
                <a:ea typeface="Poppins"/>
                <a:cs typeface="Poppins"/>
                <a:sym typeface="Poppins"/>
              </a:rPr>
              <a:t>Policy changes.</a:t>
            </a:r>
          </a:p>
          <a:p>
            <a:pPr marL="798833" lvl="1" indent="-399416" algn="l">
              <a:lnSpc>
                <a:spcPts val="5180"/>
              </a:lnSpc>
              <a:buFont typeface="Arial"/>
              <a:buChar char="•"/>
            </a:pPr>
            <a:r>
              <a:rPr lang="en-US" sz="3700">
                <a:solidFill>
                  <a:srgbClr val="609374"/>
                </a:solidFill>
                <a:latin typeface="Poppins"/>
                <a:ea typeface="Poppins"/>
                <a:cs typeface="Poppins"/>
                <a:sym typeface="Poppins"/>
              </a:rPr>
              <a:t>Public rulings that set precedent.</a:t>
            </a:r>
          </a:p>
        </p:txBody>
      </p:sp>
      <p:sp>
        <p:nvSpPr>
          <p:cNvPr id="5" name="Freeform 5"/>
          <p:cNvSpPr/>
          <p:nvPr/>
        </p:nvSpPr>
        <p:spPr>
          <a:xfrm>
            <a:off x="15508009" y="6329980"/>
            <a:ext cx="2135148" cy="2135148"/>
          </a:xfrm>
          <a:custGeom>
            <a:avLst/>
            <a:gdLst/>
            <a:ahLst/>
            <a:cxnLst/>
            <a:rect l="l" t="t" r="r" b="b"/>
            <a:pathLst>
              <a:path w="2135148" h="2135148">
                <a:moveTo>
                  <a:pt x="0" y="0"/>
                </a:moveTo>
                <a:lnTo>
                  <a:pt x="2135148" y="0"/>
                </a:lnTo>
                <a:lnTo>
                  <a:pt x="2135148" y="2135147"/>
                </a:lnTo>
                <a:lnTo>
                  <a:pt x="0" y="2135147"/>
                </a:lnTo>
                <a:lnTo>
                  <a:pt x="0" y="0"/>
                </a:lnTo>
                <a:close/>
              </a:path>
            </a:pathLst>
          </a:custGeom>
          <a:blipFill>
            <a:blip r:embed="rId5"/>
            <a:stretch>
              <a:fillRect/>
            </a:stretch>
          </a:blipFill>
        </p:spPr>
        <p:txBody>
          <a:bodyPr/>
          <a:lstStyle/>
          <a:p>
            <a:endParaRPr lang="en-GB"/>
          </a:p>
        </p:txBody>
      </p:sp>
      <p:sp>
        <p:nvSpPr>
          <p:cNvPr id="6" name="Freeform 6"/>
          <p:cNvSpPr/>
          <p:nvPr/>
        </p:nvSpPr>
        <p:spPr>
          <a:xfrm>
            <a:off x="11609474" y="3027462"/>
            <a:ext cx="2620876" cy="2620876"/>
          </a:xfrm>
          <a:custGeom>
            <a:avLst/>
            <a:gdLst/>
            <a:ahLst/>
            <a:cxnLst/>
            <a:rect l="l" t="t" r="r" b="b"/>
            <a:pathLst>
              <a:path w="2620876" h="2620876">
                <a:moveTo>
                  <a:pt x="0" y="0"/>
                </a:moveTo>
                <a:lnTo>
                  <a:pt x="2620876" y="0"/>
                </a:lnTo>
                <a:lnTo>
                  <a:pt x="2620876" y="2620876"/>
                </a:lnTo>
                <a:lnTo>
                  <a:pt x="0" y="2620876"/>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3321994" y="2427622"/>
            <a:ext cx="9525" cy="934720"/>
          </a:xfrm>
          <a:prstGeom prst="rect">
            <a:avLst/>
          </a:prstGeom>
        </p:spPr>
        <p:txBody>
          <a:bodyPr lIns="0" tIns="0" rIns="0" bIns="0" rtlCol="0" anchor="t">
            <a:spAutoFit/>
          </a:bodyPr>
          <a:lstStyle/>
          <a:p>
            <a:pPr algn="ctr">
              <a:lnSpc>
                <a:spcPts val="7279"/>
              </a:lnSpc>
            </a:pPr>
            <a:endParaRPr/>
          </a:p>
        </p:txBody>
      </p:sp>
      <p:sp>
        <p:nvSpPr>
          <p:cNvPr id="8" name="TextBox 8"/>
          <p:cNvSpPr txBox="1"/>
          <p:nvPr/>
        </p:nvSpPr>
        <p:spPr>
          <a:xfrm>
            <a:off x="901405" y="2474077"/>
            <a:ext cx="13687344" cy="1052830"/>
          </a:xfrm>
          <a:prstGeom prst="rect">
            <a:avLst/>
          </a:prstGeom>
        </p:spPr>
        <p:txBody>
          <a:bodyPr lIns="0" tIns="0" rIns="0" bIns="0" rtlCol="0" anchor="t">
            <a:spAutoFit/>
          </a:bodyPr>
          <a:lstStyle/>
          <a:p>
            <a:pPr algn="l">
              <a:lnSpc>
                <a:spcPts val="8119"/>
              </a:lnSpc>
              <a:spcBef>
                <a:spcPct val="0"/>
              </a:spcBef>
            </a:pPr>
            <a:r>
              <a:rPr lang="en-US" sz="5799" b="1">
                <a:solidFill>
                  <a:srgbClr val="609374"/>
                </a:solidFill>
                <a:latin typeface="Poppins Bold"/>
                <a:ea typeface="Poppins Bold"/>
                <a:cs typeface="Poppins Bold"/>
                <a:sym typeface="Poppins Bold"/>
              </a:rPr>
              <a:t>Fair Process </a:t>
            </a:r>
          </a:p>
        </p:txBody>
      </p:sp>
      <p:sp>
        <p:nvSpPr>
          <p:cNvPr id="9" name="TextBox 9"/>
          <p:cNvSpPr txBox="1"/>
          <p:nvPr/>
        </p:nvSpPr>
        <p:spPr>
          <a:xfrm>
            <a:off x="10172700" y="8398452"/>
            <a:ext cx="8115300" cy="2520314"/>
          </a:xfrm>
          <a:prstGeom prst="rect">
            <a:avLst/>
          </a:prstGeom>
        </p:spPr>
        <p:txBody>
          <a:bodyPr lIns="0" tIns="0" rIns="0" bIns="0" rtlCol="0" anchor="t">
            <a:spAutoFit/>
          </a:bodyPr>
          <a:lstStyle/>
          <a:p>
            <a:pPr algn="ctr">
              <a:lnSpc>
                <a:spcPts val="3360"/>
              </a:lnSpc>
              <a:spcBef>
                <a:spcPct val="0"/>
              </a:spcBef>
            </a:pPr>
            <a:endParaRPr/>
          </a:p>
          <a:p>
            <a:pPr algn="ctr">
              <a:lnSpc>
                <a:spcPts val="3360"/>
              </a:lnSpc>
              <a:spcBef>
                <a:spcPct val="0"/>
              </a:spcBef>
            </a:pPr>
            <a:r>
              <a:rPr lang="en-US" sz="2400">
                <a:solidFill>
                  <a:srgbClr val="609374"/>
                </a:solidFill>
                <a:latin typeface="Poppins"/>
                <a:ea typeface="Poppins"/>
                <a:cs typeface="Poppins"/>
                <a:sym typeface="Poppins"/>
              </a:rPr>
              <a:t>https://www.gov.uk/employment-tribunal-decisions/mr-m-palanki-v-the-big-table-group-ltd-3315213-slash-2023-and-3304904-slash-2023</a:t>
            </a:r>
          </a:p>
          <a:p>
            <a:pPr algn="ctr">
              <a:lnSpc>
                <a:spcPts val="3360"/>
              </a:lnSpc>
              <a:spcBef>
                <a:spcPct val="0"/>
              </a:spcBef>
            </a:pPr>
            <a:endParaRPr lang="en-US" sz="2400">
              <a:solidFill>
                <a:srgbClr val="609374"/>
              </a:solidFill>
              <a:latin typeface="Poppins"/>
              <a:ea typeface="Poppins"/>
              <a:cs typeface="Poppins"/>
              <a:sym typeface="Poppins"/>
            </a:endParaRPr>
          </a:p>
          <a:p>
            <a:pPr algn="ctr">
              <a:lnSpc>
                <a:spcPts val="3360"/>
              </a:lnSpc>
              <a:spcBef>
                <a:spcPct val="0"/>
              </a:spcBef>
            </a:pPr>
            <a:endParaRPr lang="en-US" sz="2400">
              <a:solidFill>
                <a:srgbClr val="609374"/>
              </a:solidFill>
              <a:latin typeface="Poppins"/>
              <a:ea typeface="Poppins"/>
              <a:cs typeface="Poppins"/>
              <a:sym typeface="Poppins"/>
            </a:endParaRPr>
          </a:p>
        </p:txBody>
      </p:sp>
      <p:sp>
        <p:nvSpPr>
          <p:cNvPr id="10" name="TextBox 10"/>
          <p:cNvSpPr txBox="1"/>
          <p:nvPr/>
        </p:nvSpPr>
        <p:spPr>
          <a:xfrm>
            <a:off x="10759516" y="4824840"/>
            <a:ext cx="7528484" cy="1234439"/>
          </a:xfrm>
          <a:prstGeom prst="rect">
            <a:avLst/>
          </a:prstGeom>
        </p:spPr>
        <p:txBody>
          <a:bodyPr lIns="0" tIns="0" rIns="0" bIns="0" rtlCol="0" anchor="t">
            <a:spAutoFit/>
          </a:bodyPr>
          <a:lstStyle/>
          <a:p>
            <a:pPr algn="ctr">
              <a:lnSpc>
                <a:spcPts val="3360"/>
              </a:lnSpc>
            </a:pPr>
            <a:r>
              <a:rPr lang="en-US" sz="2400">
                <a:solidFill>
                  <a:srgbClr val="609374"/>
                </a:solidFill>
                <a:latin typeface="Canva Sans"/>
                <a:ea typeface="Canva Sans"/>
                <a:cs typeface="Canva Sans"/>
                <a:sym typeface="Canva Sans"/>
              </a:rPr>
              <a:t>https://www.troncmastersolutions.com/post/uk-hospitality-braces-for-landmark-tribunal-in-ivy-test-case-on-fair-tip-distributiont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826725" y="520446"/>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826725" y="3741520"/>
            <a:ext cx="17058326" cy="6249669"/>
          </a:xfrm>
          <a:prstGeom prst="rect">
            <a:avLst/>
          </a:prstGeom>
        </p:spPr>
        <p:txBody>
          <a:bodyPr lIns="0" tIns="0" rIns="0" bIns="0" rtlCol="0" anchor="t">
            <a:spAutoFit/>
          </a:bodyPr>
          <a:lstStyle/>
          <a:p>
            <a:pPr algn="l">
              <a:lnSpc>
                <a:spcPts val="3080"/>
              </a:lnSpc>
            </a:pPr>
            <a:r>
              <a:rPr lang="en-US" sz="2200" b="1">
                <a:solidFill>
                  <a:srgbClr val="609374"/>
                </a:solidFill>
                <a:latin typeface="Poppins Bold"/>
                <a:ea typeface="Poppins Bold"/>
                <a:cs typeface="Poppins Bold"/>
                <a:sym typeface="Poppins Bold"/>
              </a:rPr>
              <a:t>Employment Law Awareness</a:t>
            </a:r>
          </a:p>
          <a:p>
            <a:pPr algn="l">
              <a:lnSpc>
                <a:spcPts val="3080"/>
              </a:lnSpc>
            </a:pPr>
            <a:r>
              <a:rPr lang="en-US" sz="2200">
                <a:solidFill>
                  <a:srgbClr val="609374"/>
                </a:solidFill>
                <a:latin typeface="Poppins"/>
                <a:ea typeface="Poppins"/>
                <a:cs typeface="Poppins"/>
                <a:sym typeface="Poppins"/>
              </a:rPr>
              <a:t>Understanding the new rules and how they apply in real situations.</a:t>
            </a:r>
          </a:p>
          <a:p>
            <a:pPr algn="l">
              <a:lnSpc>
                <a:spcPts val="3080"/>
              </a:lnSpc>
            </a:pPr>
            <a:r>
              <a:rPr lang="en-US" sz="2200" b="1">
                <a:solidFill>
                  <a:srgbClr val="609374"/>
                </a:solidFill>
                <a:latin typeface="Poppins Bold"/>
                <a:ea typeface="Poppins Bold"/>
                <a:cs typeface="Poppins Bold"/>
                <a:sym typeface="Poppins Bold"/>
              </a:rPr>
              <a:t>Data Accuracy &amp; Payroll Competence</a:t>
            </a:r>
          </a:p>
          <a:p>
            <a:pPr algn="l">
              <a:lnSpc>
                <a:spcPts val="3080"/>
              </a:lnSpc>
            </a:pPr>
            <a:r>
              <a:rPr lang="en-US" sz="2200">
                <a:solidFill>
                  <a:srgbClr val="609374"/>
                </a:solidFill>
                <a:latin typeface="Poppins"/>
                <a:ea typeface="Poppins"/>
                <a:cs typeface="Poppins"/>
                <a:sym typeface="Poppins"/>
              </a:rPr>
              <a:t>Ensuring historical pay data, variable‑hours records, and SSP calculations are correct.</a:t>
            </a:r>
          </a:p>
          <a:p>
            <a:pPr algn="l">
              <a:lnSpc>
                <a:spcPts val="3080"/>
              </a:lnSpc>
            </a:pPr>
            <a:r>
              <a:rPr lang="en-US" sz="2200" b="1">
                <a:solidFill>
                  <a:srgbClr val="609374"/>
                </a:solidFill>
                <a:latin typeface="Poppins Bold"/>
                <a:ea typeface="Poppins Bold"/>
                <a:cs typeface="Poppins Bold"/>
                <a:sym typeface="Poppins Bold"/>
              </a:rPr>
              <a:t>Clear Communication</a:t>
            </a:r>
          </a:p>
          <a:p>
            <a:pPr algn="l">
              <a:lnSpc>
                <a:spcPts val="3080"/>
              </a:lnSpc>
            </a:pPr>
            <a:r>
              <a:rPr lang="en-US" sz="2200">
                <a:solidFill>
                  <a:srgbClr val="609374"/>
                </a:solidFill>
                <a:latin typeface="Poppins"/>
                <a:ea typeface="Poppins"/>
                <a:cs typeface="Poppins"/>
                <a:sym typeface="Poppins"/>
              </a:rPr>
              <a:t>Explaining changes confidently to employees, agency workers, and stakeholders.</a:t>
            </a:r>
          </a:p>
          <a:p>
            <a:pPr algn="l">
              <a:lnSpc>
                <a:spcPts val="3080"/>
              </a:lnSpc>
            </a:pPr>
            <a:r>
              <a:rPr lang="en-US" sz="2200" b="1">
                <a:solidFill>
                  <a:srgbClr val="609374"/>
                </a:solidFill>
                <a:latin typeface="Poppins Bold"/>
                <a:ea typeface="Poppins Bold"/>
                <a:cs typeface="Poppins Bold"/>
                <a:sym typeface="Poppins Bold"/>
              </a:rPr>
              <a:t>Fair &amp; Consistent People Management</a:t>
            </a:r>
          </a:p>
          <a:p>
            <a:pPr algn="l">
              <a:lnSpc>
                <a:spcPts val="3080"/>
              </a:lnSpc>
            </a:pPr>
            <a:r>
              <a:rPr lang="en-US" sz="2200">
                <a:solidFill>
                  <a:srgbClr val="609374"/>
                </a:solidFill>
                <a:latin typeface="Poppins"/>
                <a:ea typeface="Poppins"/>
                <a:cs typeface="Poppins"/>
                <a:sym typeface="Poppins"/>
              </a:rPr>
              <a:t>Applying probation, dismissal, and flexible‑working processes transparently and consistently.</a:t>
            </a:r>
          </a:p>
          <a:p>
            <a:pPr algn="l">
              <a:lnSpc>
                <a:spcPts val="3080"/>
              </a:lnSpc>
            </a:pPr>
            <a:r>
              <a:rPr lang="en-US" sz="2200" b="1">
                <a:solidFill>
                  <a:srgbClr val="609374"/>
                </a:solidFill>
                <a:latin typeface="Poppins Bold"/>
                <a:ea typeface="Poppins Bold"/>
                <a:cs typeface="Poppins Bold"/>
                <a:sym typeface="Poppins Bold"/>
              </a:rPr>
              <a:t>Planning &amp; Organisational Skills</a:t>
            </a:r>
          </a:p>
          <a:p>
            <a:pPr algn="l">
              <a:lnSpc>
                <a:spcPts val="3080"/>
              </a:lnSpc>
            </a:pPr>
            <a:r>
              <a:rPr lang="en-US" sz="2200">
                <a:solidFill>
                  <a:srgbClr val="609374"/>
                </a:solidFill>
                <a:latin typeface="Poppins"/>
                <a:ea typeface="Poppins"/>
                <a:cs typeface="Poppins"/>
                <a:sym typeface="Poppins"/>
              </a:rPr>
              <a:t>Managing timelines, policy updates, and cross‑team coordination.</a:t>
            </a:r>
          </a:p>
          <a:p>
            <a:pPr algn="l">
              <a:lnSpc>
                <a:spcPts val="3080"/>
              </a:lnSpc>
            </a:pPr>
            <a:r>
              <a:rPr lang="en-US" sz="2200" b="1">
                <a:solidFill>
                  <a:srgbClr val="609374"/>
                </a:solidFill>
                <a:latin typeface="Poppins Bold"/>
                <a:ea typeface="Poppins Bold"/>
                <a:cs typeface="Poppins Bold"/>
                <a:sym typeface="Poppins Bold"/>
              </a:rPr>
              <a:t>Problem‑Solving &amp; Adaptability</a:t>
            </a:r>
          </a:p>
          <a:p>
            <a:pPr algn="l">
              <a:lnSpc>
                <a:spcPts val="3080"/>
              </a:lnSpc>
            </a:pPr>
            <a:r>
              <a:rPr lang="en-US" sz="2200">
                <a:solidFill>
                  <a:srgbClr val="609374"/>
                </a:solidFill>
                <a:latin typeface="Poppins"/>
                <a:ea typeface="Poppins"/>
                <a:cs typeface="Poppins"/>
                <a:sym typeface="Poppins"/>
              </a:rPr>
              <a:t>Adjusting workflows, systems, and schedules as new requirements come into force.</a:t>
            </a:r>
          </a:p>
          <a:p>
            <a:pPr algn="l">
              <a:lnSpc>
                <a:spcPts val="3080"/>
              </a:lnSpc>
            </a:pPr>
            <a:r>
              <a:rPr lang="en-US" sz="2200" b="1">
                <a:solidFill>
                  <a:srgbClr val="609374"/>
                </a:solidFill>
                <a:latin typeface="Poppins Bold"/>
                <a:ea typeface="Poppins Bold"/>
                <a:cs typeface="Poppins Bold"/>
                <a:sym typeface="Poppins Bold"/>
              </a:rPr>
              <a:t>Digital &amp; Systems Confidence</a:t>
            </a:r>
          </a:p>
          <a:p>
            <a:pPr algn="l">
              <a:lnSpc>
                <a:spcPts val="3080"/>
              </a:lnSpc>
            </a:pPr>
            <a:r>
              <a:rPr lang="en-US" sz="2200">
                <a:solidFill>
                  <a:srgbClr val="609374"/>
                </a:solidFill>
                <a:latin typeface="Poppins"/>
                <a:ea typeface="Poppins"/>
                <a:cs typeface="Poppins"/>
                <a:sym typeface="Poppins"/>
              </a:rPr>
              <a:t>Using updated HR, payroll, and scheduling systems effectively.</a:t>
            </a:r>
          </a:p>
          <a:p>
            <a:pPr algn="l">
              <a:lnSpc>
                <a:spcPts val="3080"/>
              </a:lnSpc>
            </a:pPr>
            <a:r>
              <a:rPr lang="en-US" sz="2200" b="1">
                <a:solidFill>
                  <a:srgbClr val="609374"/>
                </a:solidFill>
                <a:latin typeface="Poppins Bold"/>
                <a:ea typeface="Poppins Bold"/>
                <a:cs typeface="Poppins Bold"/>
                <a:sym typeface="Poppins Bold"/>
              </a:rPr>
              <a:t>People‑Centred Leadership</a:t>
            </a:r>
          </a:p>
          <a:p>
            <a:pPr algn="l">
              <a:lnSpc>
                <a:spcPts val="3080"/>
              </a:lnSpc>
            </a:pPr>
            <a:r>
              <a:rPr lang="en-US" sz="2200">
                <a:solidFill>
                  <a:srgbClr val="609374"/>
                </a:solidFill>
                <a:latin typeface="Poppins"/>
                <a:ea typeface="Poppins"/>
                <a:cs typeface="Poppins"/>
                <a:sym typeface="Poppins"/>
              </a:rPr>
              <a:t>Supporting colleagues through change with empathy and clarity.</a:t>
            </a:r>
          </a:p>
        </p:txBody>
      </p:sp>
      <p:sp>
        <p:nvSpPr>
          <p:cNvPr id="6" name="TextBox 6"/>
          <p:cNvSpPr txBox="1"/>
          <p:nvPr/>
        </p:nvSpPr>
        <p:spPr>
          <a:xfrm>
            <a:off x="826725" y="1541322"/>
            <a:ext cx="14072510" cy="2081531"/>
          </a:xfrm>
          <a:prstGeom prst="rect">
            <a:avLst/>
          </a:prstGeom>
        </p:spPr>
        <p:txBody>
          <a:bodyPr lIns="0" tIns="0" rIns="0" bIns="0" rtlCol="0" anchor="t">
            <a:spAutoFit/>
          </a:bodyPr>
          <a:lstStyle/>
          <a:p>
            <a:pPr algn="l">
              <a:lnSpc>
                <a:spcPts val="8119"/>
              </a:lnSpc>
              <a:spcBef>
                <a:spcPct val="0"/>
              </a:spcBef>
            </a:pPr>
            <a:r>
              <a:rPr lang="en-US" sz="5799" b="1">
                <a:solidFill>
                  <a:srgbClr val="609374"/>
                </a:solidFill>
                <a:latin typeface="Poppins Bold"/>
                <a:ea typeface="Poppins Bold"/>
                <a:cs typeface="Poppins Bold"/>
                <a:sym typeface="Poppins Bold"/>
              </a:rPr>
              <a:t>Key Skills Needed to Deliver the Employment Rights Act Changes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2901466"/>
            <a:ext cx="9446819" cy="5142242"/>
          </a:xfrm>
          <a:prstGeom prst="rect">
            <a:avLst/>
          </a:prstGeom>
        </p:spPr>
        <p:txBody>
          <a:bodyPr lIns="0" tIns="0" rIns="0" bIns="0" rtlCol="0" anchor="t">
            <a:spAutoFit/>
          </a:bodyPr>
          <a:lstStyle/>
          <a:p>
            <a:pPr algn="l">
              <a:lnSpc>
                <a:spcPts val="8119"/>
              </a:lnSpc>
            </a:pPr>
            <a:r>
              <a:rPr lang="en-US" sz="5799" b="1" dirty="0">
                <a:solidFill>
                  <a:srgbClr val="609374"/>
                </a:solidFill>
                <a:latin typeface="Poppins Bold"/>
                <a:ea typeface="Poppins Bold"/>
                <a:cs typeface="Poppins Bold"/>
                <a:sym typeface="Poppins Bold"/>
              </a:rPr>
              <a:t>Risks of noncompliance? </a:t>
            </a:r>
          </a:p>
          <a:p>
            <a:pPr algn="l">
              <a:lnSpc>
                <a:spcPts val="8119"/>
              </a:lnSpc>
            </a:pPr>
            <a:endParaRPr lang="en-US" sz="5799" b="1" dirty="0">
              <a:solidFill>
                <a:srgbClr val="609374"/>
              </a:solidFill>
              <a:latin typeface="Poppins Bold"/>
              <a:ea typeface="Poppins Bold"/>
              <a:cs typeface="Poppins Bold"/>
              <a:sym typeface="Poppins Bold"/>
            </a:endParaRPr>
          </a:p>
          <a:p>
            <a:pPr algn="l">
              <a:lnSpc>
                <a:spcPts val="8119"/>
              </a:lnSpc>
            </a:pPr>
            <a:r>
              <a:rPr lang="en-US" sz="5799" b="1" dirty="0">
                <a:solidFill>
                  <a:srgbClr val="609374"/>
                </a:solidFill>
                <a:latin typeface="Poppins Bold"/>
                <a:ea typeface="Poppins Bold"/>
                <a:cs typeface="Poppins Bold"/>
                <a:sym typeface="Poppins Bold"/>
              </a:rPr>
              <a:t>Resource, Costs and Reputation risk</a:t>
            </a:r>
          </a:p>
          <a:p>
            <a:pPr algn="l">
              <a:lnSpc>
                <a:spcPts val="8119"/>
              </a:lnSpc>
            </a:pPr>
            <a:endParaRPr lang="en-US" sz="5799" b="1" dirty="0">
              <a:solidFill>
                <a:srgbClr val="609374"/>
              </a:solidFill>
              <a:latin typeface="Poppins Bold"/>
              <a:ea typeface="Poppins Bold"/>
              <a:cs typeface="Poppins Bold"/>
              <a:sym typeface="Poppins Bold"/>
            </a:endParaRPr>
          </a:p>
        </p:txBody>
      </p:sp>
      <p:sp>
        <p:nvSpPr>
          <p:cNvPr id="5" name="Freeform 5"/>
          <p:cNvSpPr/>
          <p:nvPr/>
        </p:nvSpPr>
        <p:spPr>
          <a:xfrm>
            <a:off x="901405" y="1179964"/>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728767" y="1260073"/>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5"/>
            <a:stretch>
              <a:fillRect/>
            </a:stretch>
          </a:blipFill>
        </p:spPr>
        <p:txBody>
          <a:bodyPr/>
          <a:lstStyle/>
          <a:p>
            <a:endParaRPr lang="en-GB"/>
          </a:p>
        </p:txBody>
      </p:sp>
      <p:graphicFrame>
        <p:nvGraphicFramePr>
          <p:cNvPr id="5" name="Object 5"/>
          <p:cNvGraphicFramePr/>
          <p:nvPr/>
        </p:nvGraphicFramePr>
        <p:xfrm>
          <a:off x="728767" y="4173739"/>
          <a:ext cx="9429750" cy="2514600"/>
        </p:xfrm>
        <a:graphic>
          <a:graphicData uri="http://schemas.openxmlformats.org/presentationml/2006/ole">
            <mc:AlternateContent xmlns:mc="http://schemas.openxmlformats.org/markup-compatibility/2006">
              <mc:Choice xmlns:v="urn:schemas-microsoft-com:vml" Requires="v">
                <p:oleObj name="Worksheet" r:id="rId6" imgW="11315700" imgH="4394200" progId="Excel.Sheet.12">
                  <p:embed/>
                </p:oleObj>
              </mc:Choice>
              <mc:Fallback>
                <p:oleObj name="Worksheet" r:id="rId6" imgW="11315700" imgH="4394200" progId="Excel.Sheet.12">
                  <p:embed/>
                  <p:pic>
                    <p:nvPicPr>
                      <p:cNvPr id="0" name=""/>
                      <p:cNvPicPr/>
                      <p:nvPr/>
                    </p:nvPicPr>
                    <p:blipFill>
                      <a:blip r:embed="rId7"/>
                      <a:stretch>
                        <a:fillRect/>
                      </a:stretch>
                    </p:blipFill>
                    <p:spPr>
                      <a:xfrm>
                        <a:off x="728767" y="4173739"/>
                        <a:ext cx="9429750" cy="2514600"/>
                      </a:xfrm>
                      <a:prstGeom prst="rect">
                        <a:avLst/>
                      </a:prstGeom>
                    </p:spPr>
                  </p:pic>
                </p:oleObj>
              </mc:Fallback>
            </mc:AlternateContent>
          </a:graphicData>
        </a:graphic>
      </p:graphicFrame>
      <p:sp>
        <p:nvSpPr>
          <p:cNvPr id="6" name="TextBox 6"/>
          <p:cNvSpPr txBox="1"/>
          <p:nvPr/>
        </p:nvSpPr>
        <p:spPr>
          <a:xfrm>
            <a:off x="728767" y="2755237"/>
            <a:ext cx="3693795" cy="1052831"/>
          </a:xfrm>
          <a:prstGeom prst="rect">
            <a:avLst/>
          </a:prstGeom>
        </p:spPr>
        <p:txBody>
          <a:bodyPr lIns="0" tIns="0" rIns="0" bIns="0" rtlCol="0" anchor="t">
            <a:spAutoFit/>
          </a:bodyPr>
          <a:lstStyle/>
          <a:p>
            <a:pPr algn="ctr">
              <a:lnSpc>
                <a:spcPts val="8119"/>
              </a:lnSpc>
              <a:spcBef>
                <a:spcPct val="0"/>
              </a:spcBef>
            </a:pPr>
            <a:r>
              <a:rPr lang="en-US" sz="5799" b="1">
                <a:solidFill>
                  <a:srgbClr val="609374"/>
                </a:solidFill>
                <a:latin typeface="Poppins Bold"/>
                <a:ea typeface="Poppins Bold"/>
                <a:cs typeface="Poppins Bold"/>
                <a:sym typeface="Poppins Bold"/>
              </a:rPr>
              <a:t>Examples</a:t>
            </a:r>
          </a:p>
        </p:txBody>
      </p:sp>
      <p:sp>
        <p:nvSpPr>
          <p:cNvPr id="7" name="TextBox 7"/>
          <p:cNvSpPr txBox="1"/>
          <p:nvPr/>
        </p:nvSpPr>
        <p:spPr>
          <a:xfrm>
            <a:off x="740016" y="9407735"/>
            <a:ext cx="16742365" cy="398779"/>
          </a:xfrm>
          <a:prstGeom prst="rect">
            <a:avLst/>
          </a:prstGeom>
        </p:spPr>
        <p:txBody>
          <a:bodyPr lIns="0" tIns="0" rIns="0" bIns="0" rtlCol="0" anchor="t">
            <a:spAutoFit/>
          </a:bodyPr>
          <a:lstStyle/>
          <a:p>
            <a:pPr algn="l">
              <a:lnSpc>
                <a:spcPts val="3220"/>
              </a:lnSpc>
              <a:spcBef>
                <a:spcPct val="0"/>
              </a:spcBef>
            </a:pPr>
            <a:r>
              <a:rPr lang="en-US" sz="2300" b="1">
                <a:solidFill>
                  <a:srgbClr val="609374"/>
                </a:solidFill>
                <a:latin typeface="Poppins Bold"/>
                <a:ea typeface="Poppins Bold"/>
                <a:cs typeface="Poppins Bold"/>
                <a:sym typeface="Poppins Bold"/>
              </a:rPr>
              <a:t>Note that the cap for tribunal has also been removed so this cost implication could vary dramatically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520955"/>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228600" y="2537463"/>
            <a:ext cx="14516100" cy="987258"/>
          </a:xfrm>
          <a:prstGeom prst="rect">
            <a:avLst/>
          </a:prstGeom>
        </p:spPr>
        <p:txBody>
          <a:bodyPr wrap="square" lIns="0" tIns="0" rIns="0" bIns="0" rtlCol="0" anchor="t">
            <a:spAutoFit/>
          </a:bodyPr>
          <a:lstStyle/>
          <a:p>
            <a:pPr algn="ctr">
              <a:lnSpc>
                <a:spcPts val="8119"/>
              </a:lnSpc>
              <a:spcBef>
                <a:spcPct val="0"/>
              </a:spcBef>
            </a:pPr>
            <a:r>
              <a:rPr lang="en-US" sz="5799" b="1" dirty="0">
                <a:solidFill>
                  <a:srgbClr val="609374"/>
                </a:solidFill>
                <a:latin typeface="Poppins Bold"/>
                <a:ea typeface="Poppins Bold"/>
                <a:cs typeface="Poppins Bold"/>
                <a:sym typeface="Poppins Bold"/>
              </a:rPr>
              <a:t>5 Practical Steps for Employers</a:t>
            </a:r>
          </a:p>
        </p:txBody>
      </p:sp>
      <p:sp>
        <p:nvSpPr>
          <p:cNvPr id="4" name="TextBox 4"/>
          <p:cNvSpPr txBox="1"/>
          <p:nvPr/>
        </p:nvSpPr>
        <p:spPr>
          <a:xfrm>
            <a:off x="1028700" y="3467039"/>
            <a:ext cx="5751552" cy="2193925"/>
          </a:xfrm>
          <a:prstGeom prst="rect">
            <a:avLst/>
          </a:prstGeom>
        </p:spPr>
        <p:txBody>
          <a:bodyPr lIns="0" tIns="0" rIns="0" bIns="0" rtlCol="0" anchor="t">
            <a:spAutoFit/>
          </a:bodyPr>
          <a:lstStyle/>
          <a:p>
            <a:pPr algn="l">
              <a:lnSpc>
                <a:spcPts val="3499"/>
              </a:lnSpc>
            </a:pPr>
            <a:r>
              <a:rPr lang="en-US" sz="2499" b="1" dirty="0">
                <a:solidFill>
                  <a:srgbClr val="609374"/>
                </a:solidFill>
                <a:latin typeface="Poppins Bold"/>
                <a:ea typeface="Poppins Bold"/>
                <a:cs typeface="Poppins Bold"/>
                <a:sym typeface="Poppins Bold"/>
              </a:rPr>
              <a:t>1. Update Contracts &amp; Policies</a:t>
            </a:r>
          </a:p>
          <a:p>
            <a:pPr algn="l">
              <a:lnSpc>
                <a:spcPts val="3499"/>
              </a:lnSpc>
            </a:pPr>
            <a:r>
              <a:rPr lang="en-US" sz="2499" dirty="0">
                <a:solidFill>
                  <a:srgbClr val="609374"/>
                </a:solidFill>
                <a:latin typeface="Poppins"/>
                <a:ea typeface="Poppins"/>
                <a:cs typeface="Poppins"/>
                <a:sym typeface="Poppins"/>
              </a:rPr>
              <a:t>Employment contracts</a:t>
            </a:r>
          </a:p>
          <a:p>
            <a:pPr algn="l">
              <a:lnSpc>
                <a:spcPts val="3499"/>
              </a:lnSpc>
            </a:pPr>
            <a:r>
              <a:rPr lang="en-US" sz="2499" dirty="0">
                <a:solidFill>
                  <a:srgbClr val="609374"/>
                </a:solidFill>
                <a:latin typeface="Poppins"/>
                <a:ea typeface="Poppins"/>
                <a:cs typeface="Poppins"/>
                <a:sym typeface="Poppins"/>
              </a:rPr>
              <a:t>Probation policies</a:t>
            </a:r>
          </a:p>
          <a:p>
            <a:pPr algn="l">
              <a:lnSpc>
                <a:spcPts val="3499"/>
              </a:lnSpc>
            </a:pPr>
            <a:r>
              <a:rPr lang="en-US" sz="2499" dirty="0">
                <a:solidFill>
                  <a:srgbClr val="609374"/>
                </a:solidFill>
                <a:latin typeface="Poppins"/>
                <a:ea typeface="Poppins"/>
                <a:cs typeface="Poppins"/>
                <a:sym typeface="Poppins"/>
              </a:rPr>
              <a:t>SSP and pay‑calculation procedures</a:t>
            </a:r>
          </a:p>
          <a:p>
            <a:pPr algn="l">
              <a:lnSpc>
                <a:spcPts val="3499"/>
              </a:lnSpc>
            </a:pPr>
            <a:r>
              <a:rPr lang="en-US" sz="2499" dirty="0">
                <a:solidFill>
                  <a:srgbClr val="609374"/>
                </a:solidFill>
                <a:latin typeface="Poppins"/>
                <a:ea typeface="Poppins"/>
                <a:cs typeface="Poppins"/>
                <a:sym typeface="Poppins"/>
              </a:rPr>
              <a:t>Flexible working and leave policies</a:t>
            </a:r>
          </a:p>
        </p:txBody>
      </p:sp>
      <p:sp>
        <p:nvSpPr>
          <p:cNvPr id="5" name="TextBox 5"/>
          <p:cNvSpPr txBox="1"/>
          <p:nvPr/>
        </p:nvSpPr>
        <p:spPr>
          <a:xfrm>
            <a:off x="1028700" y="6015401"/>
            <a:ext cx="5414843" cy="1755775"/>
          </a:xfrm>
          <a:prstGeom prst="rect">
            <a:avLst/>
          </a:prstGeom>
        </p:spPr>
        <p:txBody>
          <a:bodyPr lIns="0" tIns="0" rIns="0" bIns="0" rtlCol="0" anchor="t">
            <a:spAutoFit/>
          </a:bodyPr>
          <a:lstStyle/>
          <a:p>
            <a:pPr algn="l">
              <a:lnSpc>
                <a:spcPts val="3499"/>
              </a:lnSpc>
              <a:spcBef>
                <a:spcPct val="0"/>
              </a:spcBef>
            </a:pPr>
            <a:r>
              <a:rPr lang="en-US" sz="2499" b="1" dirty="0">
                <a:solidFill>
                  <a:srgbClr val="609374"/>
                </a:solidFill>
                <a:latin typeface="Poppins Bold"/>
                <a:ea typeface="Poppins Bold"/>
                <a:cs typeface="Poppins Bold"/>
                <a:sym typeface="Poppins Bold"/>
              </a:rPr>
              <a:t>2. Train Managers</a:t>
            </a:r>
          </a:p>
          <a:p>
            <a:pPr algn="l">
              <a:lnSpc>
                <a:spcPts val="3499"/>
              </a:lnSpc>
              <a:spcBef>
                <a:spcPct val="0"/>
              </a:spcBef>
            </a:pPr>
            <a:r>
              <a:rPr lang="en-US" sz="2499" dirty="0">
                <a:solidFill>
                  <a:srgbClr val="609374"/>
                </a:solidFill>
                <a:latin typeface="Poppins"/>
                <a:ea typeface="Poppins"/>
                <a:cs typeface="Poppins"/>
                <a:sym typeface="Poppins"/>
              </a:rPr>
              <a:t>Probation management</a:t>
            </a:r>
          </a:p>
          <a:p>
            <a:pPr algn="l">
              <a:lnSpc>
                <a:spcPts val="3499"/>
              </a:lnSpc>
              <a:spcBef>
                <a:spcPct val="0"/>
              </a:spcBef>
            </a:pPr>
            <a:r>
              <a:rPr lang="en-US" sz="2499" dirty="0">
                <a:solidFill>
                  <a:srgbClr val="609374"/>
                </a:solidFill>
                <a:latin typeface="Poppins"/>
                <a:ea typeface="Poppins"/>
                <a:cs typeface="Poppins"/>
                <a:sym typeface="Poppins"/>
              </a:rPr>
              <a:t>Handling flexible‑working requests</a:t>
            </a:r>
          </a:p>
          <a:p>
            <a:pPr algn="l">
              <a:lnSpc>
                <a:spcPts val="3499"/>
              </a:lnSpc>
              <a:spcBef>
                <a:spcPct val="0"/>
              </a:spcBef>
            </a:pPr>
            <a:r>
              <a:rPr lang="en-US" sz="2499" dirty="0">
                <a:solidFill>
                  <a:srgbClr val="609374"/>
                </a:solidFill>
                <a:latin typeface="Poppins"/>
                <a:ea typeface="Poppins"/>
                <a:cs typeface="Poppins"/>
                <a:sym typeface="Poppins"/>
              </a:rPr>
              <a:t>Fair dismissal processes</a:t>
            </a:r>
          </a:p>
        </p:txBody>
      </p:sp>
      <p:sp>
        <p:nvSpPr>
          <p:cNvPr id="6" name="TextBox 6"/>
          <p:cNvSpPr txBox="1"/>
          <p:nvPr/>
        </p:nvSpPr>
        <p:spPr>
          <a:xfrm>
            <a:off x="1028700" y="8161255"/>
            <a:ext cx="5846564" cy="1755775"/>
          </a:xfrm>
          <a:prstGeom prst="rect">
            <a:avLst/>
          </a:prstGeom>
        </p:spPr>
        <p:txBody>
          <a:bodyPr lIns="0" tIns="0" rIns="0" bIns="0" rtlCol="0" anchor="t">
            <a:spAutoFit/>
          </a:bodyPr>
          <a:lstStyle/>
          <a:p>
            <a:pPr algn="l">
              <a:lnSpc>
                <a:spcPts val="3499"/>
              </a:lnSpc>
              <a:spcBef>
                <a:spcPct val="0"/>
              </a:spcBef>
            </a:pPr>
            <a:r>
              <a:rPr lang="en-US" sz="2499" b="1" dirty="0">
                <a:solidFill>
                  <a:srgbClr val="609374"/>
                </a:solidFill>
                <a:latin typeface="Poppins Bold"/>
                <a:ea typeface="Poppins Bold"/>
                <a:cs typeface="Poppins Bold"/>
                <a:sym typeface="Poppins Bold"/>
              </a:rPr>
              <a:t>3. Review Payroll Systems</a:t>
            </a:r>
          </a:p>
          <a:p>
            <a:pPr algn="l">
              <a:lnSpc>
                <a:spcPts val="3499"/>
              </a:lnSpc>
              <a:spcBef>
                <a:spcPct val="0"/>
              </a:spcBef>
            </a:pPr>
            <a:r>
              <a:rPr lang="en-US" sz="2499" dirty="0">
                <a:solidFill>
                  <a:srgbClr val="609374"/>
                </a:solidFill>
                <a:latin typeface="Poppins"/>
                <a:ea typeface="Poppins"/>
                <a:cs typeface="Poppins"/>
                <a:sym typeface="Poppins"/>
              </a:rPr>
              <a:t>Ensure accurate historical pay data</a:t>
            </a:r>
          </a:p>
          <a:p>
            <a:pPr algn="l">
              <a:lnSpc>
                <a:spcPts val="3499"/>
              </a:lnSpc>
              <a:spcBef>
                <a:spcPct val="0"/>
              </a:spcBef>
            </a:pPr>
            <a:r>
              <a:rPr lang="en-US" sz="2499" dirty="0">
                <a:solidFill>
                  <a:srgbClr val="609374"/>
                </a:solidFill>
                <a:latin typeface="Poppins"/>
                <a:ea typeface="Poppins"/>
                <a:cs typeface="Poppins"/>
                <a:sym typeface="Poppins"/>
              </a:rPr>
              <a:t>Update SSP calculations</a:t>
            </a:r>
          </a:p>
          <a:p>
            <a:pPr algn="l">
              <a:lnSpc>
                <a:spcPts val="3499"/>
              </a:lnSpc>
              <a:spcBef>
                <a:spcPct val="0"/>
              </a:spcBef>
            </a:pPr>
            <a:r>
              <a:rPr lang="en-US" sz="2499" dirty="0">
                <a:solidFill>
                  <a:srgbClr val="609374"/>
                </a:solidFill>
                <a:latin typeface="Poppins"/>
                <a:ea typeface="Poppins"/>
                <a:cs typeface="Poppins"/>
                <a:sym typeface="Poppins"/>
              </a:rPr>
              <a:t>Check agency‑worker pay processes</a:t>
            </a:r>
          </a:p>
        </p:txBody>
      </p:sp>
      <p:sp>
        <p:nvSpPr>
          <p:cNvPr id="7" name="TextBox 7"/>
          <p:cNvSpPr txBox="1"/>
          <p:nvPr/>
        </p:nvSpPr>
        <p:spPr>
          <a:xfrm>
            <a:off x="8859565" y="3833014"/>
            <a:ext cx="6987778" cy="1755775"/>
          </a:xfrm>
          <a:prstGeom prst="rect">
            <a:avLst/>
          </a:prstGeom>
        </p:spPr>
        <p:txBody>
          <a:bodyPr lIns="0" tIns="0" rIns="0" bIns="0" rtlCol="0" anchor="t">
            <a:spAutoFit/>
          </a:bodyPr>
          <a:lstStyle/>
          <a:p>
            <a:pPr algn="l">
              <a:lnSpc>
                <a:spcPts val="3499"/>
              </a:lnSpc>
              <a:spcBef>
                <a:spcPct val="0"/>
              </a:spcBef>
            </a:pPr>
            <a:r>
              <a:rPr lang="en-US" sz="2499" b="1">
                <a:solidFill>
                  <a:srgbClr val="609374"/>
                </a:solidFill>
                <a:latin typeface="Poppins Bold"/>
                <a:ea typeface="Poppins Bold"/>
                <a:cs typeface="Poppins Bold"/>
                <a:sym typeface="Poppins Bold"/>
              </a:rPr>
              <a:t>4. Audit Workforce Arrangements</a:t>
            </a:r>
          </a:p>
          <a:p>
            <a:pPr algn="l">
              <a:lnSpc>
                <a:spcPts val="3499"/>
              </a:lnSpc>
              <a:spcBef>
                <a:spcPct val="0"/>
              </a:spcBef>
            </a:pPr>
            <a:r>
              <a:rPr lang="en-US" sz="2499">
                <a:solidFill>
                  <a:srgbClr val="609374"/>
                </a:solidFill>
                <a:latin typeface="Poppins"/>
                <a:ea typeface="Poppins"/>
                <a:cs typeface="Poppins"/>
                <a:sym typeface="Poppins"/>
              </a:rPr>
              <a:t>Identify variable‑hours workers</a:t>
            </a:r>
          </a:p>
          <a:p>
            <a:pPr algn="l">
              <a:lnSpc>
                <a:spcPts val="3499"/>
              </a:lnSpc>
              <a:spcBef>
                <a:spcPct val="0"/>
              </a:spcBef>
            </a:pPr>
            <a:r>
              <a:rPr lang="en-US" sz="2499">
                <a:solidFill>
                  <a:srgbClr val="609374"/>
                </a:solidFill>
                <a:latin typeface="Poppins"/>
                <a:ea typeface="Poppins"/>
                <a:cs typeface="Poppins"/>
                <a:sym typeface="Poppins"/>
              </a:rPr>
              <a:t>Review contractor and agency relationships</a:t>
            </a:r>
          </a:p>
          <a:p>
            <a:pPr algn="l">
              <a:lnSpc>
                <a:spcPts val="3499"/>
              </a:lnSpc>
              <a:spcBef>
                <a:spcPct val="0"/>
              </a:spcBef>
            </a:pPr>
            <a:r>
              <a:rPr lang="en-US" sz="2499">
                <a:solidFill>
                  <a:srgbClr val="609374"/>
                </a:solidFill>
                <a:latin typeface="Poppins"/>
                <a:ea typeface="Poppins"/>
                <a:cs typeface="Poppins"/>
                <a:sym typeface="Poppins"/>
              </a:rPr>
              <a:t>Ensure documentation is up to date</a:t>
            </a:r>
          </a:p>
        </p:txBody>
      </p:sp>
      <p:sp>
        <p:nvSpPr>
          <p:cNvPr id="8" name="TextBox 8"/>
          <p:cNvSpPr txBox="1"/>
          <p:nvPr/>
        </p:nvSpPr>
        <p:spPr>
          <a:xfrm>
            <a:off x="8859565" y="6177667"/>
            <a:ext cx="5877283" cy="1755775"/>
          </a:xfrm>
          <a:prstGeom prst="rect">
            <a:avLst/>
          </a:prstGeom>
        </p:spPr>
        <p:txBody>
          <a:bodyPr lIns="0" tIns="0" rIns="0" bIns="0" rtlCol="0" anchor="t">
            <a:spAutoFit/>
          </a:bodyPr>
          <a:lstStyle/>
          <a:p>
            <a:pPr algn="l">
              <a:lnSpc>
                <a:spcPts val="3499"/>
              </a:lnSpc>
              <a:spcBef>
                <a:spcPct val="0"/>
              </a:spcBef>
            </a:pPr>
            <a:r>
              <a:rPr lang="en-US" sz="2499" b="1">
                <a:solidFill>
                  <a:srgbClr val="609374"/>
                </a:solidFill>
                <a:latin typeface="Poppins Bold"/>
                <a:ea typeface="Poppins Bold"/>
                <a:cs typeface="Poppins Bold"/>
                <a:sym typeface="Poppins Bold"/>
              </a:rPr>
              <a:t>5. Communicate with Employees</a:t>
            </a:r>
          </a:p>
          <a:p>
            <a:pPr algn="l">
              <a:lnSpc>
                <a:spcPts val="3499"/>
              </a:lnSpc>
              <a:spcBef>
                <a:spcPct val="0"/>
              </a:spcBef>
            </a:pPr>
            <a:r>
              <a:rPr lang="en-US" sz="2499">
                <a:solidFill>
                  <a:srgbClr val="609374"/>
                </a:solidFill>
                <a:latin typeface="Poppins"/>
                <a:ea typeface="Poppins"/>
                <a:cs typeface="Poppins"/>
                <a:sym typeface="Poppins"/>
              </a:rPr>
              <a:t>Explain upcoming changes</a:t>
            </a:r>
          </a:p>
          <a:p>
            <a:pPr algn="l">
              <a:lnSpc>
                <a:spcPts val="3499"/>
              </a:lnSpc>
              <a:spcBef>
                <a:spcPct val="0"/>
              </a:spcBef>
            </a:pPr>
            <a:r>
              <a:rPr lang="en-US" sz="2499">
                <a:solidFill>
                  <a:srgbClr val="609374"/>
                </a:solidFill>
                <a:latin typeface="Poppins"/>
                <a:ea typeface="Poppins"/>
                <a:cs typeface="Poppins"/>
                <a:sym typeface="Poppins"/>
              </a:rPr>
              <a:t>Provide clear guidance on new rights</a:t>
            </a:r>
          </a:p>
          <a:p>
            <a:pPr algn="l">
              <a:lnSpc>
                <a:spcPts val="3499"/>
              </a:lnSpc>
              <a:spcBef>
                <a:spcPct val="0"/>
              </a:spcBef>
            </a:pPr>
            <a:r>
              <a:rPr lang="en-US" sz="2499">
                <a:solidFill>
                  <a:srgbClr val="609374"/>
                </a:solidFill>
                <a:latin typeface="Poppins"/>
                <a:ea typeface="Poppins"/>
                <a:cs typeface="Poppins"/>
                <a:sym typeface="Poppins"/>
              </a:rPr>
              <a:t>Offer support channels for questions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622376" y="814755"/>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622376" y="4007131"/>
            <a:ext cx="17417013" cy="6049438"/>
          </a:xfrm>
          <a:prstGeom prst="rect">
            <a:avLst/>
          </a:prstGeom>
        </p:spPr>
        <p:txBody>
          <a:bodyPr lIns="0" tIns="0" rIns="0" bIns="0" rtlCol="0" anchor="t">
            <a:spAutoFit/>
          </a:bodyPr>
          <a:lstStyle/>
          <a:p>
            <a:pPr algn="l">
              <a:lnSpc>
                <a:spcPts val="3756"/>
              </a:lnSpc>
              <a:spcBef>
                <a:spcPct val="0"/>
              </a:spcBef>
            </a:pPr>
            <a:r>
              <a:rPr lang="en-US" sz="2683" b="1">
                <a:solidFill>
                  <a:srgbClr val="609374"/>
                </a:solidFill>
                <a:latin typeface="Poppins Bold"/>
                <a:ea typeface="Poppins Bold"/>
                <a:cs typeface="Poppins Bold"/>
                <a:sym typeface="Poppins Bold"/>
              </a:rPr>
              <a:t>Small Organisation (Under 20 employees)</a:t>
            </a:r>
          </a:p>
          <a:p>
            <a:pPr algn="l">
              <a:lnSpc>
                <a:spcPts val="3756"/>
              </a:lnSpc>
              <a:spcBef>
                <a:spcPct val="0"/>
              </a:spcBef>
            </a:pPr>
            <a:r>
              <a:rPr lang="en-US" sz="2683" b="1">
                <a:solidFill>
                  <a:srgbClr val="609374"/>
                </a:solidFill>
                <a:latin typeface="Poppins Bold"/>
                <a:ea typeface="Poppins Bold"/>
                <a:cs typeface="Poppins Bold"/>
                <a:sym typeface="Poppins Bold"/>
              </a:rPr>
              <a:t>Scenario: </a:t>
            </a:r>
            <a:r>
              <a:rPr lang="en-US" sz="2683">
                <a:solidFill>
                  <a:srgbClr val="609374"/>
                </a:solidFill>
                <a:latin typeface="Poppins"/>
                <a:ea typeface="Poppins"/>
                <a:cs typeface="Poppins"/>
                <a:sym typeface="Poppins"/>
              </a:rPr>
              <a:t>Manager mishandles probation → unfair dismissal claim</a:t>
            </a:r>
          </a:p>
          <a:p>
            <a:pPr algn="l">
              <a:lnSpc>
                <a:spcPts val="3756"/>
              </a:lnSpc>
              <a:spcBef>
                <a:spcPct val="0"/>
              </a:spcBef>
            </a:pPr>
            <a:r>
              <a:rPr lang="en-US" sz="2683" b="1">
                <a:solidFill>
                  <a:srgbClr val="609374"/>
                </a:solidFill>
                <a:latin typeface="Poppins Bold"/>
                <a:ea typeface="Poppins Bold"/>
                <a:cs typeface="Poppins Bold"/>
                <a:sym typeface="Poppins Bold"/>
              </a:rPr>
              <a:t>Potential cost of non‑compliance:</a:t>
            </a:r>
          </a:p>
          <a:p>
            <a:pPr algn="l">
              <a:lnSpc>
                <a:spcPts val="3756"/>
              </a:lnSpc>
              <a:spcBef>
                <a:spcPct val="0"/>
              </a:spcBef>
            </a:pPr>
            <a:r>
              <a:rPr lang="en-US" sz="2683" b="1">
                <a:solidFill>
                  <a:srgbClr val="609374"/>
                </a:solidFill>
                <a:latin typeface="Poppins Bold"/>
                <a:ea typeface="Poppins Bold"/>
                <a:cs typeface="Poppins Bold"/>
                <a:sym typeface="Poppins Bold"/>
              </a:rPr>
              <a:t>Tribunal settlement: £6,000–£12,000</a:t>
            </a:r>
          </a:p>
          <a:p>
            <a:pPr algn="l">
              <a:lnSpc>
                <a:spcPts val="3756"/>
              </a:lnSpc>
              <a:spcBef>
                <a:spcPct val="0"/>
              </a:spcBef>
            </a:pPr>
            <a:r>
              <a:rPr lang="en-US" sz="2683" b="1" i="1">
                <a:solidFill>
                  <a:srgbClr val="609374"/>
                </a:solidFill>
                <a:latin typeface="Poppins Bold Italics"/>
                <a:ea typeface="Poppins Bold Italics"/>
                <a:cs typeface="Poppins Bold Italics"/>
                <a:sym typeface="Poppins Bold Italics"/>
              </a:rPr>
              <a:t>Legal fees: £3,000–£5,000</a:t>
            </a:r>
          </a:p>
          <a:p>
            <a:pPr algn="l">
              <a:lnSpc>
                <a:spcPts val="3756"/>
              </a:lnSpc>
              <a:spcBef>
                <a:spcPct val="0"/>
              </a:spcBef>
            </a:pPr>
            <a:r>
              <a:rPr lang="en-US" sz="2683" b="1" i="1">
                <a:solidFill>
                  <a:srgbClr val="609374"/>
                </a:solidFill>
                <a:latin typeface="Poppins Bold Italics"/>
                <a:ea typeface="Poppins Bold Italics"/>
                <a:cs typeface="Poppins Bold Italics"/>
                <a:sym typeface="Poppins Bold Italics"/>
              </a:rPr>
              <a:t>Internal time (owner/manager)</a:t>
            </a:r>
            <a:r>
              <a:rPr lang="en-US" sz="2683" i="1">
                <a:solidFill>
                  <a:srgbClr val="609374"/>
                </a:solidFill>
                <a:latin typeface="Poppins Italics"/>
                <a:ea typeface="Poppins Italics"/>
                <a:cs typeface="Poppins Italics"/>
                <a:sym typeface="Poppins Italics"/>
              </a:rPr>
              <a:t>: 30–50 hours</a:t>
            </a:r>
          </a:p>
          <a:p>
            <a:pPr algn="l">
              <a:lnSpc>
                <a:spcPts val="3756"/>
              </a:lnSpc>
              <a:spcBef>
                <a:spcPct val="0"/>
              </a:spcBef>
            </a:pPr>
            <a:r>
              <a:rPr lang="en-US" sz="2683" b="1" i="1">
                <a:solidFill>
                  <a:srgbClr val="609374"/>
                </a:solidFill>
                <a:latin typeface="Poppins Bold Italics"/>
                <a:ea typeface="Poppins Bold Italics"/>
                <a:cs typeface="Poppins Bold Italics"/>
                <a:sym typeface="Poppins Bold Italics"/>
              </a:rPr>
              <a:t>Recruitment to replace employee: </a:t>
            </a:r>
            <a:r>
              <a:rPr lang="en-US" sz="2683" i="1">
                <a:solidFill>
                  <a:srgbClr val="609374"/>
                </a:solidFill>
                <a:latin typeface="Poppins Italics"/>
                <a:ea typeface="Poppins Italics"/>
                <a:cs typeface="Poppins Italics"/>
                <a:sym typeface="Poppins Italics"/>
              </a:rPr>
              <a:t>£2,000–£4,000</a:t>
            </a:r>
          </a:p>
          <a:p>
            <a:pPr algn="l">
              <a:lnSpc>
                <a:spcPts val="3756"/>
              </a:lnSpc>
              <a:spcBef>
                <a:spcPct val="0"/>
              </a:spcBef>
            </a:pPr>
            <a:r>
              <a:rPr lang="en-US" sz="2683" b="1" i="1">
                <a:solidFill>
                  <a:srgbClr val="609374"/>
                </a:solidFill>
                <a:latin typeface="Poppins Bold Italics"/>
                <a:ea typeface="Poppins Bold Italics"/>
                <a:cs typeface="Poppins Bold Italics"/>
                <a:sym typeface="Poppins Bold Italics"/>
              </a:rPr>
              <a:t>Total potential cost:</a:t>
            </a:r>
            <a:r>
              <a:rPr lang="en-US" sz="2683" i="1">
                <a:solidFill>
                  <a:srgbClr val="609374"/>
                </a:solidFill>
                <a:latin typeface="Poppins Italics"/>
                <a:ea typeface="Poppins Italics"/>
                <a:cs typeface="Poppins Italics"/>
                <a:sym typeface="Poppins Italics"/>
              </a:rPr>
              <a:t> £11,000–£21,000  </a:t>
            </a:r>
          </a:p>
          <a:p>
            <a:pPr algn="l">
              <a:lnSpc>
                <a:spcPts val="3756"/>
              </a:lnSpc>
              <a:spcBef>
                <a:spcPct val="0"/>
              </a:spcBef>
            </a:pPr>
            <a:endParaRPr lang="en-US" sz="2683" i="1">
              <a:solidFill>
                <a:srgbClr val="609374"/>
              </a:solidFill>
              <a:latin typeface="Poppins Italics"/>
              <a:ea typeface="Poppins Italics"/>
              <a:cs typeface="Poppins Italics"/>
              <a:sym typeface="Poppins Italics"/>
            </a:endParaRPr>
          </a:p>
          <a:p>
            <a:pPr algn="l">
              <a:lnSpc>
                <a:spcPts val="3476"/>
              </a:lnSpc>
              <a:spcBef>
                <a:spcPct val="0"/>
              </a:spcBef>
            </a:pPr>
            <a:r>
              <a:rPr lang="en-US" sz="2483" i="1">
                <a:solidFill>
                  <a:srgbClr val="609374"/>
                </a:solidFill>
                <a:latin typeface="Poppins Italics"/>
                <a:ea typeface="Poppins Italics"/>
                <a:cs typeface="Poppins Italics"/>
                <a:sym typeface="Poppins Italics"/>
              </a:rPr>
              <a:t>The cost of the stress and worry can impact the performance of the whole business </a:t>
            </a:r>
          </a:p>
          <a:p>
            <a:pPr algn="l">
              <a:lnSpc>
                <a:spcPts val="3476"/>
              </a:lnSpc>
              <a:spcBef>
                <a:spcPct val="0"/>
              </a:spcBef>
            </a:pPr>
            <a:endParaRPr lang="en-US" sz="2483" i="1">
              <a:solidFill>
                <a:srgbClr val="609374"/>
              </a:solidFill>
              <a:latin typeface="Poppins Italics"/>
              <a:ea typeface="Poppins Italics"/>
              <a:cs typeface="Poppins Italics"/>
              <a:sym typeface="Poppins Italics"/>
            </a:endParaRPr>
          </a:p>
          <a:p>
            <a:pPr algn="l">
              <a:lnSpc>
                <a:spcPts val="3476"/>
              </a:lnSpc>
              <a:spcBef>
                <a:spcPct val="0"/>
              </a:spcBef>
            </a:pPr>
            <a:r>
              <a:rPr lang="en-US" sz="2483">
                <a:solidFill>
                  <a:srgbClr val="609374"/>
                </a:solidFill>
                <a:latin typeface="Poppins"/>
                <a:ea typeface="Poppins"/>
                <a:cs typeface="Poppins"/>
                <a:sym typeface="Poppins"/>
              </a:rPr>
              <a:t>Invest £2,000 in training your managers and you could save up to £19,000 and weeks of disruption avoided and your reputation is not damaged </a:t>
            </a:r>
          </a:p>
        </p:txBody>
      </p:sp>
      <p:sp>
        <p:nvSpPr>
          <p:cNvPr id="5" name="TextBox 5"/>
          <p:cNvSpPr txBox="1"/>
          <p:nvPr/>
        </p:nvSpPr>
        <p:spPr>
          <a:xfrm>
            <a:off x="622376" y="1830350"/>
            <a:ext cx="14841578" cy="2081531"/>
          </a:xfrm>
          <a:prstGeom prst="rect">
            <a:avLst/>
          </a:prstGeom>
        </p:spPr>
        <p:txBody>
          <a:bodyPr lIns="0" tIns="0" rIns="0" bIns="0" rtlCol="0" anchor="t">
            <a:spAutoFit/>
          </a:bodyPr>
          <a:lstStyle/>
          <a:p>
            <a:pPr algn="l">
              <a:lnSpc>
                <a:spcPts val="8119"/>
              </a:lnSpc>
            </a:pPr>
            <a:r>
              <a:rPr lang="en-US" sz="5799" b="1">
                <a:solidFill>
                  <a:srgbClr val="609374"/>
                </a:solidFill>
                <a:latin typeface="Poppins Bold"/>
                <a:ea typeface="Poppins Bold"/>
                <a:cs typeface="Poppins Bold"/>
                <a:sym typeface="Poppins Bold"/>
              </a:rPr>
              <a:t>Proactive training for managers </a:t>
            </a:r>
          </a:p>
          <a:p>
            <a:pPr algn="l">
              <a:lnSpc>
                <a:spcPts val="8119"/>
              </a:lnSpc>
              <a:spcBef>
                <a:spcPct val="0"/>
              </a:spcBef>
            </a:pPr>
            <a:r>
              <a:rPr lang="en-US" sz="5799" b="1">
                <a:solidFill>
                  <a:srgbClr val="609374"/>
                </a:solidFill>
                <a:latin typeface="Poppins Bold"/>
                <a:ea typeface="Poppins Bold"/>
                <a:cs typeface="Poppins Bold"/>
                <a:sym typeface="Poppins Bold"/>
              </a:rPr>
              <a:t>Value &amp; Impact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22729"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269389" y="553162"/>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269389" y="2000754"/>
            <a:ext cx="8115300" cy="1052831"/>
          </a:xfrm>
          <a:prstGeom prst="rect">
            <a:avLst/>
          </a:prstGeom>
        </p:spPr>
        <p:txBody>
          <a:bodyPr lIns="0" tIns="0" rIns="0" bIns="0" rtlCol="0" anchor="t">
            <a:spAutoFit/>
          </a:bodyPr>
          <a:lstStyle/>
          <a:p>
            <a:pPr algn="l">
              <a:lnSpc>
                <a:spcPts val="8119"/>
              </a:lnSpc>
            </a:pPr>
            <a:r>
              <a:rPr lang="en-US" sz="5799" b="1">
                <a:solidFill>
                  <a:srgbClr val="609374"/>
                </a:solidFill>
                <a:latin typeface="Poppins Bold"/>
                <a:ea typeface="Poppins Bold"/>
                <a:cs typeface="Poppins Bold"/>
                <a:sym typeface="Poppins Bold"/>
              </a:rPr>
              <a:t>Webinar objectives</a:t>
            </a:r>
          </a:p>
        </p:txBody>
      </p:sp>
      <p:sp>
        <p:nvSpPr>
          <p:cNvPr id="6" name="TextBox 6"/>
          <p:cNvSpPr txBox="1"/>
          <p:nvPr/>
        </p:nvSpPr>
        <p:spPr>
          <a:xfrm>
            <a:off x="1269389" y="3434585"/>
            <a:ext cx="12618184" cy="5959217"/>
          </a:xfrm>
          <a:prstGeom prst="rect">
            <a:avLst/>
          </a:prstGeom>
        </p:spPr>
        <p:txBody>
          <a:bodyPr lIns="0" tIns="0" rIns="0" bIns="0" rtlCol="0" anchor="t">
            <a:spAutoFit/>
          </a:bodyPr>
          <a:lstStyle/>
          <a:p>
            <a:pPr marL="582938" lvl="1" indent="-291469" algn="l">
              <a:lnSpc>
                <a:spcPts val="5292"/>
              </a:lnSpc>
              <a:buFont typeface="Arial"/>
              <a:buChar char="•"/>
            </a:pPr>
            <a:r>
              <a:rPr lang="en-US" sz="2700">
                <a:solidFill>
                  <a:srgbClr val="609374"/>
                </a:solidFill>
                <a:latin typeface="Poppins"/>
                <a:ea typeface="Poppins"/>
                <a:cs typeface="Poppins"/>
                <a:sym typeface="Poppins"/>
              </a:rPr>
              <a:t>A concise summary of the key reforms coming into force from 2026</a:t>
            </a:r>
          </a:p>
          <a:p>
            <a:pPr marL="582938" lvl="1" indent="-291469" algn="l">
              <a:lnSpc>
                <a:spcPts val="5292"/>
              </a:lnSpc>
              <a:buFont typeface="Arial"/>
              <a:buChar char="•"/>
            </a:pPr>
            <a:r>
              <a:rPr lang="en-US" sz="2700">
                <a:solidFill>
                  <a:srgbClr val="609374"/>
                </a:solidFill>
                <a:latin typeface="Poppins"/>
                <a:ea typeface="Poppins"/>
                <a:cs typeface="Poppins"/>
                <a:sym typeface="Poppins"/>
              </a:rPr>
              <a:t>Clarity on how the changes affect pay, scheduling, and workforce planning</a:t>
            </a:r>
          </a:p>
          <a:p>
            <a:pPr marL="582938" lvl="1" indent="-291469" algn="l">
              <a:lnSpc>
                <a:spcPts val="5292"/>
              </a:lnSpc>
              <a:buFont typeface="Arial"/>
              <a:buChar char="•"/>
            </a:pPr>
            <a:r>
              <a:rPr lang="en-US" sz="2700">
                <a:solidFill>
                  <a:srgbClr val="609374"/>
                </a:solidFill>
                <a:latin typeface="Poppins"/>
                <a:ea typeface="Poppins"/>
                <a:cs typeface="Poppins"/>
                <a:sym typeface="Poppins"/>
              </a:rPr>
              <a:t>Insight into new expectations around probation, dismissal, and flexible working</a:t>
            </a:r>
          </a:p>
          <a:p>
            <a:pPr marL="582938" lvl="1" indent="-291469" algn="l">
              <a:lnSpc>
                <a:spcPts val="5292"/>
              </a:lnSpc>
              <a:buFont typeface="Arial"/>
              <a:buChar char="•"/>
            </a:pPr>
            <a:r>
              <a:rPr lang="en-US" sz="2700">
                <a:solidFill>
                  <a:srgbClr val="609374"/>
                </a:solidFill>
                <a:latin typeface="Poppins"/>
                <a:ea typeface="Poppins"/>
                <a:cs typeface="Poppins"/>
                <a:sym typeface="Poppins"/>
              </a:rPr>
              <a:t>Practical steps to help your organisation prepare early and avoid disruption</a:t>
            </a:r>
          </a:p>
          <a:p>
            <a:pPr marL="582938" lvl="1" indent="-291469" algn="l">
              <a:lnSpc>
                <a:spcPts val="5292"/>
              </a:lnSpc>
              <a:buFont typeface="Arial"/>
              <a:buChar char="•"/>
            </a:pPr>
            <a:r>
              <a:rPr lang="en-US" sz="2700">
                <a:solidFill>
                  <a:srgbClr val="609374"/>
                </a:solidFill>
                <a:latin typeface="Poppins"/>
                <a:ea typeface="Poppins"/>
                <a:cs typeface="Poppins"/>
                <a:sym typeface="Poppins"/>
              </a:rPr>
              <a:t>A readiness checklist you can use immediately with your teams</a:t>
            </a:r>
          </a:p>
          <a:p>
            <a:pPr marL="582938" lvl="1" indent="-291469" algn="l">
              <a:lnSpc>
                <a:spcPts val="5292"/>
              </a:lnSpc>
              <a:buFont typeface="Arial"/>
              <a:buChar char="•"/>
            </a:pPr>
            <a:r>
              <a:rPr lang="en-US" sz="2700">
                <a:solidFill>
                  <a:srgbClr val="609374"/>
                </a:solidFill>
                <a:latin typeface="Poppins"/>
                <a:ea typeface="Poppins"/>
                <a:cs typeface="Poppins"/>
                <a:sym typeface="Poppins"/>
              </a:rPr>
              <a:t>Q&amp;A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790405" y="1281502"/>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1021317" y="3061969"/>
            <a:ext cx="16621840" cy="6196331"/>
          </a:xfrm>
          <a:prstGeom prst="rect">
            <a:avLst/>
          </a:prstGeom>
        </p:spPr>
        <p:txBody>
          <a:bodyPr lIns="0" tIns="0" rIns="0" bIns="0" rtlCol="0" anchor="t">
            <a:spAutoFit/>
          </a:bodyPr>
          <a:lstStyle/>
          <a:p>
            <a:pPr algn="l">
              <a:lnSpc>
                <a:spcPts val="8119"/>
              </a:lnSpc>
              <a:spcBef>
                <a:spcPct val="0"/>
              </a:spcBef>
            </a:pPr>
            <a:r>
              <a:rPr lang="en-US" sz="5799" b="1">
                <a:solidFill>
                  <a:srgbClr val="609374"/>
                </a:solidFill>
                <a:latin typeface="Poppins Bold"/>
                <a:ea typeface="Poppins Bold"/>
                <a:cs typeface="Poppins Bold"/>
                <a:sym typeface="Poppins Bold"/>
              </a:rPr>
              <a:t>Your key takeaways today</a:t>
            </a:r>
          </a:p>
          <a:p>
            <a:pPr marL="1252211" lvl="1" indent="-626106" algn="l">
              <a:lnSpc>
                <a:spcPts val="8119"/>
              </a:lnSpc>
              <a:buAutoNum type="arabicPeriod"/>
            </a:pPr>
            <a:r>
              <a:rPr lang="en-US" sz="5799">
                <a:solidFill>
                  <a:srgbClr val="609374"/>
                </a:solidFill>
                <a:latin typeface="Poppins"/>
                <a:ea typeface="Poppins"/>
                <a:cs typeface="Poppins"/>
                <a:sym typeface="Poppins"/>
              </a:rPr>
              <a:t>Understand the timeline</a:t>
            </a:r>
          </a:p>
          <a:p>
            <a:pPr marL="1252211" lvl="1" indent="-626106" algn="l">
              <a:lnSpc>
                <a:spcPts val="8119"/>
              </a:lnSpc>
              <a:buAutoNum type="arabicPeriod"/>
            </a:pPr>
            <a:r>
              <a:rPr lang="en-US" sz="5799">
                <a:solidFill>
                  <a:srgbClr val="609374"/>
                </a:solidFill>
                <a:latin typeface="Poppins"/>
                <a:ea typeface="Poppins"/>
                <a:cs typeface="Poppins"/>
                <a:sym typeface="Poppins"/>
              </a:rPr>
              <a:t>Update policies and contracts</a:t>
            </a:r>
          </a:p>
          <a:p>
            <a:pPr marL="1252211" lvl="1" indent="-626106" algn="l">
              <a:lnSpc>
                <a:spcPts val="8119"/>
              </a:lnSpc>
              <a:buAutoNum type="arabicPeriod"/>
            </a:pPr>
            <a:r>
              <a:rPr lang="en-US" sz="5799">
                <a:solidFill>
                  <a:srgbClr val="609374"/>
                </a:solidFill>
                <a:latin typeface="Poppins"/>
                <a:ea typeface="Poppins"/>
                <a:cs typeface="Poppins"/>
                <a:sym typeface="Poppins"/>
              </a:rPr>
              <a:t>Train managers</a:t>
            </a:r>
          </a:p>
          <a:p>
            <a:pPr marL="1252211" lvl="1" indent="-626106" algn="l">
              <a:lnSpc>
                <a:spcPts val="8119"/>
              </a:lnSpc>
              <a:buAutoNum type="arabicPeriod"/>
            </a:pPr>
            <a:r>
              <a:rPr lang="en-US" sz="5799">
                <a:solidFill>
                  <a:srgbClr val="609374"/>
                </a:solidFill>
                <a:latin typeface="Poppins"/>
                <a:ea typeface="Poppins"/>
                <a:cs typeface="Poppins"/>
                <a:sym typeface="Poppins"/>
              </a:rPr>
              <a:t>Review payroll and data systems</a:t>
            </a:r>
          </a:p>
          <a:p>
            <a:pPr marL="1252211" lvl="1" indent="-626106" algn="l">
              <a:lnSpc>
                <a:spcPts val="8119"/>
              </a:lnSpc>
              <a:buAutoNum type="arabicPeriod"/>
            </a:pPr>
            <a:r>
              <a:rPr lang="en-US" sz="5799">
                <a:solidFill>
                  <a:srgbClr val="609374"/>
                </a:solidFill>
                <a:latin typeface="Poppins"/>
                <a:ea typeface="Poppins"/>
                <a:cs typeface="Poppins"/>
                <a:sym typeface="Poppins"/>
              </a:rPr>
              <a:t>Communicate clearly with your workforce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166" y="713984"/>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58161" y="2171215"/>
            <a:ext cx="17571678" cy="7018332"/>
          </a:xfrm>
          <a:prstGeom prst="rect">
            <a:avLst/>
          </a:prstGeom>
        </p:spPr>
        <p:txBody>
          <a:bodyPr lIns="0" tIns="0" rIns="0" bIns="0" rtlCol="0" anchor="t">
            <a:spAutoFit/>
          </a:bodyPr>
          <a:lstStyle/>
          <a:p>
            <a:pPr algn="l">
              <a:lnSpc>
                <a:spcPts val="3920"/>
              </a:lnSpc>
              <a:spcBef>
                <a:spcPct val="0"/>
              </a:spcBef>
            </a:pPr>
            <a:r>
              <a:rPr lang="en-US" sz="2800" dirty="0">
                <a:solidFill>
                  <a:srgbClr val="619473"/>
                </a:solidFill>
                <a:latin typeface="Poppins"/>
                <a:ea typeface="Poppins"/>
                <a:cs typeface="Poppins"/>
                <a:sym typeface="Poppins"/>
              </a:rPr>
              <a:t>Ditton HR is here to make that journey easier.</a:t>
            </a:r>
          </a:p>
          <a:p>
            <a:pPr algn="l">
              <a:lnSpc>
                <a:spcPts val="3920"/>
              </a:lnSpc>
              <a:spcBef>
                <a:spcPct val="0"/>
              </a:spcBef>
            </a:pPr>
            <a:endParaRPr lang="en-US" sz="2800" dirty="0">
              <a:solidFill>
                <a:srgbClr val="619473"/>
              </a:solidFill>
              <a:latin typeface="Poppins"/>
              <a:ea typeface="Poppins"/>
              <a:cs typeface="Poppins"/>
              <a:sym typeface="Poppins"/>
            </a:endParaRPr>
          </a:p>
          <a:p>
            <a:pPr algn="l">
              <a:lnSpc>
                <a:spcPts val="3920"/>
              </a:lnSpc>
              <a:spcBef>
                <a:spcPct val="0"/>
              </a:spcBef>
            </a:pPr>
            <a:r>
              <a:rPr lang="en-US" sz="2800" dirty="0">
                <a:solidFill>
                  <a:srgbClr val="619473"/>
                </a:solidFill>
                <a:latin typeface="Poppins"/>
                <a:ea typeface="Poppins"/>
                <a:cs typeface="Poppins"/>
                <a:sym typeface="Poppins"/>
              </a:rPr>
              <a:t>Ditton HR can help you:</a:t>
            </a:r>
          </a:p>
          <a:p>
            <a:pPr marL="561349" lvl="1" indent="-280674" algn="l">
              <a:lnSpc>
                <a:spcPts val="3640"/>
              </a:lnSpc>
              <a:buFont typeface="Arial"/>
              <a:buChar char="•"/>
            </a:pPr>
            <a:r>
              <a:rPr lang="en-US" sz="2600" dirty="0">
                <a:solidFill>
                  <a:srgbClr val="619473"/>
                </a:solidFill>
                <a:latin typeface="Poppins"/>
                <a:ea typeface="Poppins"/>
                <a:cs typeface="Poppins"/>
                <a:sym typeface="Poppins"/>
              </a:rPr>
              <a:t>Translate the new legislation into clear, practical steps</a:t>
            </a:r>
          </a:p>
          <a:p>
            <a:pPr marL="561349" lvl="1" indent="-280674" algn="l">
              <a:lnSpc>
                <a:spcPts val="3640"/>
              </a:lnSpc>
              <a:buFont typeface="Arial"/>
              <a:buChar char="•"/>
            </a:pPr>
            <a:r>
              <a:rPr lang="en-US" sz="2600" dirty="0">
                <a:solidFill>
                  <a:srgbClr val="619473"/>
                </a:solidFill>
                <a:latin typeface="Poppins"/>
                <a:ea typeface="Poppins"/>
                <a:cs typeface="Poppins"/>
                <a:sym typeface="Poppins"/>
              </a:rPr>
              <a:t>Update your policies, contracts, and processes</a:t>
            </a:r>
          </a:p>
          <a:p>
            <a:pPr marL="561349" lvl="1" indent="-280674" algn="l">
              <a:lnSpc>
                <a:spcPts val="3640"/>
              </a:lnSpc>
              <a:buFont typeface="Arial"/>
              <a:buChar char="•"/>
            </a:pPr>
            <a:r>
              <a:rPr lang="en-US" sz="2600" dirty="0">
                <a:solidFill>
                  <a:srgbClr val="619473"/>
                </a:solidFill>
                <a:latin typeface="Poppins"/>
                <a:ea typeface="Poppins"/>
                <a:cs typeface="Poppins"/>
                <a:sym typeface="Poppins"/>
              </a:rPr>
              <a:t>Train your managers to apply the new rules confidently</a:t>
            </a:r>
          </a:p>
          <a:p>
            <a:pPr marL="561349" lvl="1" indent="-280674" algn="l">
              <a:lnSpc>
                <a:spcPts val="3640"/>
              </a:lnSpc>
              <a:buFont typeface="Arial"/>
              <a:buChar char="•"/>
            </a:pPr>
            <a:r>
              <a:rPr lang="en-US" sz="2600" dirty="0">
                <a:solidFill>
                  <a:srgbClr val="619473"/>
                </a:solidFill>
                <a:latin typeface="Poppins"/>
                <a:ea typeface="Poppins"/>
                <a:cs typeface="Poppins"/>
                <a:sym typeface="Poppins"/>
              </a:rPr>
              <a:t>Audit your workforce data and identify compliance gaps</a:t>
            </a:r>
          </a:p>
          <a:p>
            <a:pPr marL="561349" lvl="1" indent="-280674" algn="l">
              <a:lnSpc>
                <a:spcPts val="3640"/>
              </a:lnSpc>
              <a:buFont typeface="Arial"/>
              <a:buChar char="•"/>
            </a:pPr>
            <a:r>
              <a:rPr lang="en-US" sz="2600" dirty="0">
                <a:solidFill>
                  <a:srgbClr val="619473"/>
                </a:solidFill>
                <a:latin typeface="Poppins"/>
                <a:ea typeface="Poppins"/>
                <a:cs typeface="Poppins"/>
                <a:sym typeface="Poppins"/>
              </a:rPr>
              <a:t>Support you through implementation from 2026 to 2027</a:t>
            </a:r>
          </a:p>
          <a:p>
            <a:pPr algn="l">
              <a:lnSpc>
                <a:spcPts val="3640"/>
              </a:lnSpc>
            </a:pPr>
            <a:endParaRPr lang="en-US" sz="2600" dirty="0">
              <a:solidFill>
                <a:srgbClr val="619473"/>
              </a:solidFill>
              <a:latin typeface="Poppins"/>
              <a:ea typeface="Poppins"/>
              <a:cs typeface="Poppins"/>
              <a:sym typeface="Poppins"/>
            </a:endParaRPr>
          </a:p>
          <a:p>
            <a:pPr algn="l">
              <a:lnSpc>
                <a:spcPts val="3640"/>
              </a:lnSpc>
              <a:spcBef>
                <a:spcPct val="0"/>
              </a:spcBef>
            </a:pPr>
            <a:r>
              <a:rPr lang="en-US" sz="2600" dirty="0">
                <a:solidFill>
                  <a:srgbClr val="619473"/>
                </a:solidFill>
                <a:latin typeface="Poppins"/>
                <a:ea typeface="Poppins"/>
                <a:cs typeface="Poppins"/>
                <a:sym typeface="Poppins"/>
              </a:rPr>
              <a:t>These changes aren’t just about compliance, they’re an opportunity to strengthen fairness, consistency, and trust across your </a:t>
            </a:r>
            <a:r>
              <a:rPr lang="en-US" sz="2600" dirty="0" err="1">
                <a:solidFill>
                  <a:srgbClr val="619473"/>
                </a:solidFill>
                <a:latin typeface="Poppins"/>
                <a:ea typeface="Poppins"/>
                <a:cs typeface="Poppins"/>
                <a:sym typeface="Poppins"/>
              </a:rPr>
              <a:t>organisation</a:t>
            </a:r>
            <a:r>
              <a:rPr lang="en-US" sz="2600" dirty="0">
                <a:solidFill>
                  <a:srgbClr val="619473"/>
                </a:solidFill>
                <a:latin typeface="Poppins"/>
                <a:ea typeface="Poppins"/>
                <a:cs typeface="Poppins"/>
                <a:sym typeface="Poppins"/>
              </a:rPr>
              <a:t>. With Ditton HR by your side, you’ll be ready.</a:t>
            </a:r>
          </a:p>
          <a:p>
            <a:pPr algn="l">
              <a:lnSpc>
                <a:spcPts val="3640"/>
              </a:lnSpc>
              <a:spcBef>
                <a:spcPct val="0"/>
              </a:spcBef>
            </a:pPr>
            <a:endParaRPr lang="en-US" sz="2600" dirty="0">
              <a:solidFill>
                <a:srgbClr val="619473"/>
              </a:solidFill>
              <a:latin typeface="Poppins"/>
              <a:ea typeface="Poppins"/>
              <a:cs typeface="Poppins"/>
              <a:sym typeface="Poppins"/>
            </a:endParaRPr>
          </a:p>
          <a:p>
            <a:pPr algn="l">
              <a:lnSpc>
                <a:spcPts val="3640"/>
              </a:lnSpc>
              <a:spcBef>
                <a:spcPct val="0"/>
              </a:spcBef>
            </a:pPr>
            <a:r>
              <a:rPr lang="en-US" sz="2600" dirty="0">
                <a:solidFill>
                  <a:srgbClr val="619473"/>
                </a:solidFill>
                <a:latin typeface="Poppins"/>
                <a:ea typeface="Poppins"/>
                <a:cs typeface="Poppins"/>
                <a:sym typeface="Poppins"/>
              </a:rPr>
              <a:t>👉 </a:t>
            </a:r>
            <a:r>
              <a:rPr lang="en-US" sz="2600" b="1" dirty="0">
                <a:solidFill>
                  <a:srgbClr val="619473"/>
                </a:solidFill>
                <a:latin typeface="Poppins Bold"/>
                <a:ea typeface="Poppins Bold"/>
                <a:cs typeface="Poppins Bold"/>
                <a:sym typeface="Poppins Bold"/>
              </a:rPr>
              <a:t>Take action now.  </a:t>
            </a:r>
          </a:p>
          <a:p>
            <a:pPr algn="l">
              <a:lnSpc>
                <a:spcPts val="3640"/>
              </a:lnSpc>
              <a:spcBef>
                <a:spcPct val="0"/>
              </a:spcBef>
            </a:pPr>
            <a:r>
              <a:rPr lang="en-US" sz="2600" b="1" dirty="0">
                <a:solidFill>
                  <a:srgbClr val="619473"/>
                </a:solidFill>
                <a:latin typeface="Poppins Bold"/>
                <a:ea typeface="Poppins Bold"/>
                <a:cs typeface="Poppins Bold"/>
                <a:sym typeface="Poppins Bold"/>
              </a:rPr>
              <a:t>Book a free consultation with Ditton HR and ensure your </a:t>
            </a:r>
            <a:r>
              <a:rPr lang="en-US" sz="2600" b="1" dirty="0" err="1">
                <a:solidFill>
                  <a:srgbClr val="619473"/>
                </a:solidFill>
                <a:latin typeface="Poppins Bold"/>
                <a:ea typeface="Poppins Bold"/>
                <a:cs typeface="Poppins Bold"/>
                <a:sym typeface="Poppins Bold"/>
              </a:rPr>
              <a:t>organisation</a:t>
            </a:r>
            <a:r>
              <a:rPr lang="en-US" sz="2600" b="1" dirty="0">
                <a:solidFill>
                  <a:srgbClr val="619473"/>
                </a:solidFill>
                <a:latin typeface="Poppins Bold"/>
                <a:ea typeface="Poppins Bold"/>
                <a:cs typeface="Poppins Bold"/>
                <a:sym typeface="Poppins Bold"/>
              </a:rPr>
              <a:t> is fully prepared for the changes ahead. Email us at info@dittonhr.co.uk or book a call via our website www.dittonhr.co.uk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34020" y="493112"/>
            <a:ext cx="4254130" cy="2055687"/>
          </a:xfrm>
          <a:custGeom>
            <a:avLst/>
            <a:gdLst/>
            <a:ahLst/>
            <a:cxnLst/>
            <a:rect l="l" t="t" r="r" b="b"/>
            <a:pathLst>
              <a:path w="4254130" h="2055687">
                <a:moveTo>
                  <a:pt x="0" y="0"/>
                </a:moveTo>
                <a:lnTo>
                  <a:pt x="4254130" y="0"/>
                </a:lnTo>
                <a:lnTo>
                  <a:pt x="4254130" y="2055687"/>
                </a:lnTo>
                <a:lnTo>
                  <a:pt x="0" y="2055687"/>
                </a:lnTo>
                <a:lnTo>
                  <a:pt x="0" y="0"/>
                </a:lnTo>
                <a:close/>
              </a:path>
            </a:pathLst>
          </a:custGeom>
          <a:blipFill>
            <a:blip r:embed="rId4"/>
            <a:stretch>
              <a:fillRect/>
            </a:stretch>
          </a:blipFill>
        </p:spPr>
        <p:txBody>
          <a:bodyPr/>
          <a:lstStyle/>
          <a:p>
            <a:endParaRPr lang="en-GB"/>
          </a:p>
        </p:txBody>
      </p:sp>
      <p:grpSp>
        <p:nvGrpSpPr>
          <p:cNvPr id="4" name="Group 4"/>
          <p:cNvGrpSpPr/>
          <p:nvPr/>
        </p:nvGrpSpPr>
        <p:grpSpPr>
          <a:xfrm>
            <a:off x="4352858" y="5143500"/>
            <a:ext cx="2070584" cy="207058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27464" b="-88751"/>
              </a:stretch>
            </a:blipFill>
          </p:spPr>
          <p:txBody>
            <a:bodyPr/>
            <a:lstStyle/>
            <a:p>
              <a:endParaRPr lang="en-GB"/>
            </a:p>
          </p:txBody>
        </p:sp>
      </p:grpSp>
      <p:grpSp>
        <p:nvGrpSpPr>
          <p:cNvPr id="6" name="Group 6"/>
          <p:cNvGrpSpPr/>
          <p:nvPr/>
        </p:nvGrpSpPr>
        <p:grpSpPr>
          <a:xfrm>
            <a:off x="10970663" y="5143500"/>
            <a:ext cx="2070584" cy="207058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txBody>
            <a:bodyPr/>
            <a:lstStyle/>
            <a:p>
              <a:endParaRPr lang="en-GB"/>
            </a:p>
          </p:txBody>
        </p:sp>
      </p:grpSp>
      <p:sp>
        <p:nvSpPr>
          <p:cNvPr id="8" name="TextBox 8"/>
          <p:cNvSpPr txBox="1"/>
          <p:nvPr/>
        </p:nvSpPr>
        <p:spPr>
          <a:xfrm>
            <a:off x="1028700" y="2849414"/>
            <a:ext cx="12177790" cy="1076326"/>
          </a:xfrm>
          <a:prstGeom prst="rect">
            <a:avLst/>
          </a:prstGeom>
        </p:spPr>
        <p:txBody>
          <a:bodyPr lIns="0" tIns="0" rIns="0" bIns="0" rtlCol="0" anchor="t">
            <a:spAutoFit/>
          </a:bodyPr>
          <a:lstStyle/>
          <a:p>
            <a:pPr algn="l">
              <a:lnSpc>
                <a:spcPts val="8399"/>
              </a:lnSpc>
            </a:pPr>
            <a:r>
              <a:rPr lang="en-US" sz="5999" b="1">
                <a:solidFill>
                  <a:srgbClr val="609374"/>
                </a:solidFill>
                <a:latin typeface="Poppins Bold"/>
                <a:ea typeface="Poppins Bold"/>
                <a:cs typeface="Poppins Bold"/>
                <a:sym typeface="Poppins Bold"/>
              </a:rPr>
              <a:t>Questions for the Team</a:t>
            </a:r>
          </a:p>
        </p:txBody>
      </p:sp>
      <p:sp>
        <p:nvSpPr>
          <p:cNvPr id="9" name="TextBox 9"/>
          <p:cNvSpPr txBox="1"/>
          <p:nvPr/>
        </p:nvSpPr>
        <p:spPr>
          <a:xfrm>
            <a:off x="1028700" y="9043502"/>
            <a:ext cx="3557108" cy="457834"/>
          </a:xfrm>
          <a:prstGeom prst="rect">
            <a:avLst/>
          </a:prstGeom>
        </p:spPr>
        <p:txBody>
          <a:bodyPr lIns="0" tIns="0" rIns="0" bIns="0" rtlCol="0" anchor="t">
            <a:spAutoFit/>
          </a:bodyPr>
          <a:lstStyle/>
          <a:p>
            <a:pPr algn="l">
              <a:lnSpc>
                <a:spcPts val="3640"/>
              </a:lnSpc>
            </a:pPr>
            <a:r>
              <a:rPr lang="en-US" sz="2600" b="1">
                <a:solidFill>
                  <a:srgbClr val="609374"/>
                </a:solidFill>
                <a:latin typeface="Poppins Bold"/>
                <a:ea typeface="Poppins Bold"/>
                <a:cs typeface="Poppins Bold"/>
                <a:sym typeface="Poppins Bold"/>
              </a:rPr>
              <a:t>www.dittonhr.co.uk</a:t>
            </a:r>
          </a:p>
        </p:txBody>
      </p:sp>
      <p:sp>
        <p:nvSpPr>
          <p:cNvPr id="10" name="TextBox 10"/>
          <p:cNvSpPr txBox="1"/>
          <p:nvPr/>
        </p:nvSpPr>
        <p:spPr>
          <a:xfrm>
            <a:off x="4508547" y="7633184"/>
            <a:ext cx="3412009" cy="675639"/>
          </a:xfrm>
          <a:prstGeom prst="rect">
            <a:avLst/>
          </a:prstGeom>
        </p:spPr>
        <p:txBody>
          <a:bodyPr lIns="0" tIns="0" rIns="0" bIns="0" rtlCol="0" anchor="t">
            <a:spAutoFit/>
          </a:bodyPr>
          <a:lstStyle/>
          <a:p>
            <a:pPr algn="l">
              <a:lnSpc>
                <a:spcPts val="2660"/>
              </a:lnSpc>
            </a:pPr>
            <a:r>
              <a:rPr lang="en-US" sz="1900" b="1">
                <a:solidFill>
                  <a:srgbClr val="609374"/>
                </a:solidFill>
                <a:latin typeface="Poppins Bold"/>
                <a:ea typeface="Poppins Bold"/>
                <a:cs typeface="Poppins Bold"/>
                <a:sym typeface="Poppins Bold"/>
              </a:rPr>
              <a:t>Sue Ross FCIPD</a:t>
            </a:r>
          </a:p>
          <a:p>
            <a:pPr algn="l">
              <a:lnSpc>
                <a:spcPts val="2660"/>
              </a:lnSpc>
            </a:pPr>
            <a:r>
              <a:rPr lang="en-US" sz="1900" b="1">
                <a:solidFill>
                  <a:srgbClr val="609374"/>
                </a:solidFill>
                <a:latin typeface="Poppins Bold"/>
                <a:ea typeface="Poppins Bold"/>
                <a:cs typeface="Poppins Bold"/>
                <a:sym typeface="Poppins Bold"/>
              </a:rPr>
              <a:t>HR Consultant </a:t>
            </a:r>
          </a:p>
        </p:txBody>
      </p:sp>
      <p:sp>
        <p:nvSpPr>
          <p:cNvPr id="11" name="TextBox 11"/>
          <p:cNvSpPr txBox="1"/>
          <p:nvPr/>
        </p:nvSpPr>
        <p:spPr>
          <a:xfrm>
            <a:off x="1173798" y="7633184"/>
            <a:ext cx="3412009" cy="675639"/>
          </a:xfrm>
          <a:prstGeom prst="rect">
            <a:avLst/>
          </a:prstGeom>
        </p:spPr>
        <p:txBody>
          <a:bodyPr lIns="0" tIns="0" rIns="0" bIns="0" rtlCol="0" anchor="t">
            <a:spAutoFit/>
          </a:bodyPr>
          <a:lstStyle/>
          <a:p>
            <a:pPr algn="l">
              <a:lnSpc>
                <a:spcPts val="2660"/>
              </a:lnSpc>
            </a:pPr>
            <a:r>
              <a:rPr lang="en-US" sz="1900" b="1">
                <a:solidFill>
                  <a:srgbClr val="609374"/>
                </a:solidFill>
                <a:latin typeface="Poppins Bold"/>
                <a:ea typeface="Poppins Bold"/>
                <a:cs typeface="Poppins Bold"/>
                <a:sym typeface="Poppins Bold"/>
              </a:rPr>
              <a:t>Lisa Hughes  FCIPD</a:t>
            </a:r>
          </a:p>
          <a:p>
            <a:pPr algn="l">
              <a:lnSpc>
                <a:spcPts val="2660"/>
              </a:lnSpc>
            </a:pPr>
            <a:r>
              <a:rPr lang="en-US" sz="1900" b="1">
                <a:solidFill>
                  <a:srgbClr val="609374"/>
                </a:solidFill>
                <a:latin typeface="Poppins Bold"/>
                <a:ea typeface="Poppins Bold"/>
                <a:cs typeface="Poppins Bold"/>
                <a:sym typeface="Poppins Bold"/>
              </a:rPr>
              <a:t>HR Consultant </a:t>
            </a:r>
          </a:p>
        </p:txBody>
      </p:sp>
      <p:sp>
        <p:nvSpPr>
          <p:cNvPr id="12" name="TextBox 12"/>
          <p:cNvSpPr txBox="1"/>
          <p:nvPr/>
        </p:nvSpPr>
        <p:spPr>
          <a:xfrm>
            <a:off x="7661828" y="7633184"/>
            <a:ext cx="3412009" cy="675639"/>
          </a:xfrm>
          <a:prstGeom prst="rect">
            <a:avLst/>
          </a:prstGeom>
        </p:spPr>
        <p:txBody>
          <a:bodyPr lIns="0" tIns="0" rIns="0" bIns="0" rtlCol="0" anchor="t">
            <a:spAutoFit/>
          </a:bodyPr>
          <a:lstStyle/>
          <a:p>
            <a:pPr algn="l">
              <a:lnSpc>
                <a:spcPts val="2660"/>
              </a:lnSpc>
            </a:pPr>
            <a:r>
              <a:rPr lang="en-US" sz="1900" b="1">
                <a:solidFill>
                  <a:srgbClr val="609374"/>
                </a:solidFill>
                <a:latin typeface="Poppins Bold"/>
                <a:ea typeface="Poppins Bold"/>
                <a:cs typeface="Poppins Bold"/>
                <a:sym typeface="Poppins Bold"/>
              </a:rPr>
              <a:t>Liz  Stringer MCIPD</a:t>
            </a:r>
          </a:p>
          <a:p>
            <a:pPr algn="l">
              <a:lnSpc>
                <a:spcPts val="2660"/>
              </a:lnSpc>
            </a:pPr>
            <a:r>
              <a:rPr lang="en-US" sz="1900" b="1">
                <a:solidFill>
                  <a:srgbClr val="609374"/>
                </a:solidFill>
                <a:latin typeface="Poppins Bold"/>
                <a:ea typeface="Poppins Bold"/>
                <a:cs typeface="Poppins Bold"/>
                <a:sym typeface="Poppins Bold"/>
              </a:rPr>
              <a:t>HR Consultant </a:t>
            </a:r>
          </a:p>
        </p:txBody>
      </p:sp>
      <p:sp>
        <p:nvSpPr>
          <p:cNvPr id="13" name="TextBox 13"/>
          <p:cNvSpPr txBox="1"/>
          <p:nvPr/>
        </p:nvSpPr>
        <p:spPr>
          <a:xfrm>
            <a:off x="11335379" y="7633184"/>
            <a:ext cx="3412009" cy="675639"/>
          </a:xfrm>
          <a:prstGeom prst="rect">
            <a:avLst/>
          </a:prstGeom>
        </p:spPr>
        <p:txBody>
          <a:bodyPr lIns="0" tIns="0" rIns="0" bIns="0" rtlCol="0" anchor="t">
            <a:spAutoFit/>
          </a:bodyPr>
          <a:lstStyle/>
          <a:p>
            <a:pPr algn="l">
              <a:lnSpc>
                <a:spcPts val="2660"/>
              </a:lnSpc>
            </a:pPr>
            <a:r>
              <a:rPr lang="en-US" sz="1900" b="1">
                <a:solidFill>
                  <a:srgbClr val="609374"/>
                </a:solidFill>
                <a:latin typeface="Poppins Bold"/>
                <a:ea typeface="Poppins Bold"/>
                <a:cs typeface="Poppins Bold"/>
                <a:sym typeface="Poppins Bold"/>
              </a:rPr>
              <a:t>Claire Watt FCIPD</a:t>
            </a:r>
          </a:p>
          <a:p>
            <a:pPr algn="l">
              <a:lnSpc>
                <a:spcPts val="2660"/>
              </a:lnSpc>
            </a:pPr>
            <a:r>
              <a:rPr lang="en-US" sz="1900" b="1">
                <a:solidFill>
                  <a:srgbClr val="609374"/>
                </a:solidFill>
                <a:latin typeface="Poppins Bold"/>
                <a:ea typeface="Poppins Bold"/>
                <a:cs typeface="Poppins Bold"/>
                <a:sym typeface="Poppins Bold"/>
              </a:rPr>
              <a:t>CEO</a:t>
            </a:r>
          </a:p>
        </p:txBody>
      </p:sp>
      <p:sp>
        <p:nvSpPr>
          <p:cNvPr id="14" name="TextBox 14"/>
          <p:cNvSpPr txBox="1"/>
          <p:nvPr/>
        </p:nvSpPr>
        <p:spPr>
          <a:xfrm>
            <a:off x="13869017" y="7494223"/>
            <a:ext cx="5044724" cy="547842"/>
          </a:xfrm>
          <a:prstGeom prst="rect">
            <a:avLst/>
          </a:prstGeom>
        </p:spPr>
        <p:txBody>
          <a:bodyPr lIns="0" tIns="0" rIns="0" bIns="0" rtlCol="0" anchor="t">
            <a:spAutoFit/>
          </a:bodyPr>
          <a:lstStyle/>
          <a:p>
            <a:pPr algn="ctr">
              <a:lnSpc>
                <a:spcPts val="4759"/>
              </a:lnSpc>
            </a:pPr>
            <a:r>
              <a:rPr lang="en-US" sz="2400" b="1" dirty="0">
                <a:solidFill>
                  <a:srgbClr val="609374"/>
                </a:solidFill>
                <a:latin typeface="Poppins Bold"/>
                <a:ea typeface="Poppins Bold"/>
                <a:cs typeface="Poppins Bold"/>
                <a:sym typeface="Poppins Bold"/>
              </a:rPr>
              <a:t>Download checklist </a:t>
            </a:r>
          </a:p>
        </p:txBody>
      </p:sp>
      <p:grpSp>
        <p:nvGrpSpPr>
          <p:cNvPr id="15" name="Group 15"/>
          <p:cNvGrpSpPr/>
          <p:nvPr/>
        </p:nvGrpSpPr>
        <p:grpSpPr>
          <a:xfrm>
            <a:off x="1257179" y="5301383"/>
            <a:ext cx="2070584" cy="207058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t="-16747" b="-16747"/>
              </a:stretch>
            </a:blipFill>
          </p:spPr>
          <p:txBody>
            <a:bodyPr/>
            <a:lstStyle/>
            <a:p>
              <a:endParaRPr lang="en-GB"/>
            </a:p>
          </p:txBody>
        </p:sp>
      </p:grpSp>
      <p:grpSp>
        <p:nvGrpSpPr>
          <p:cNvPr id="17" name="Group 17"/>
          <p:cNvGrpSpPr/>
          <p:nvPr/>
        </p:nvGrpSpPr>
        <p:grpSpPr>
          <a:xfrm>
            <a:off x="7661828" y="5301383"/>
            <a:ext cx="2070584" cy="207058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t="-10572" b="-10572"/>
              </a:stretch>
            </a:blipFill>
          </p:spPr>
          <p:txBody>
            <a:bodyPr/>
            <a:lstStyle/>
            <a:p>
              <a:endParaRPr lang="en-GB"/>
            </a:p>
          </p:txBody>
        </p:sp>
      </p:grpSp>
      <p:sp>
        <p:nvSpPr>
          <p:cNvPr id="19" name="TextBox 19"/>
          <p:cNvSpPr txBox="1"/>
          <p:nvPr/>
        </p:nvSpPr>
        <p:spPr>
          <a:xfrm>
            <a:off x="14996957" y="4701763"/>
            <a:ext cx="2788847" cy="547842"/>
          </a:xfrm>
          <a:prstGeom prst="rect">
            <a:avLst/>
          </a:prstGeom>
        </p:spPr>
        <p:txBody>
          <a:bodyPr wrap="square" lIns="0" tIns="0" rIns="0" bIns="0" rtlCol="0" anchor="t">
            <a:spAutoFit/>
          </a:bodyPr>
          <a:lstStyle/>
          <a:p>
            <a:pPr algn="ctr">
              <a:lnSpc>
                <a:spcPts val="4759"/>
              </a:lnSpc>
            </a:pPr>
            <a:r>
              <a:rPr lang="en-US" sz="2400" b="1" dirty="0">
                <a:solidFill>
                  <a:srgbClr val="609374"/>
                </a:solidFill>
                <a:latin typeface="Poppins Bold"/>
                <a:ea typeface="Poppins Bold"/>
                <a:cs typeface="Poppins Bold"/>
                <a:sym typeface="Poppins Bold"/>
              </a:rPr>
              <a:t>Download Guide  </a:t>
            </a:r>
          </a:p>
        </p:txBody>
      </p:sp>
      <p:sp>
        <p:nvSpPr>
          <p:cNvPr id="20" name="Freeform 7">
            <a:hlinkClick r:id="rId9" tooltip="https://www.dittonhr.co.uk/_files/ugd/ae6f83_73c011c1acd54628bb02619561a3c483.docx?dn=Employment%20Rights%20Act_%20Impact%20assessment.docx"/>
            <a:extLst>
              <a:ext uri="{FF2B5EF4-FFF2-40B4-BE49-F238E27FC236}">
                <a16:creationId xmlns:a16="http://schemas.microsoft.com/office/drawing/2014/main" id="{91B56113-51F4-72C3-CC11-94357051170A}"/>
              </a:ext>
            </a:extLst>
          </p:cNvPr>
          <p:cNvSpPr/>
          <p:nvPr/>
        </p:nvSpPr>
        <p:spPr>
          <a:xfrm>
            <a:off x="15770016" y="8031443"/>
            <a:ext cx="1837466" cy="2024117"/>
          </a:xfrm>
          <a:custGeom>
            <a:avLst/>
            <a:gdLst/>
            <a:ahLst/>
            <a:cxnLst/>
            <a:rect l="l" t="t" r="r" b="b"/>
            <a:pathLst>
              <a:path w="1758050" h="1863059">
                <a:moveTo>
                  <a:pt x="0" y="0"/>
                </a:moveTo>
                <a:lnTo>
                  <a:pt x="1758050" y="0"/>
                </a:lnTo>
                <a:lnTo>
                  <a:pt x="1758050" y="1863058"/>
                </a:lnTo>
                <a:lnTo>
                  <a:pt x="0" y="1863058"/>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1" name="Freeform 6">
            <a:hlinkClick r:id="rId11" tooltip="https://www.dittonhr.co.uk/_files/ugd/ae6f83_d1d31f55c391421a9bb1cb672eb158ea.pdf"/>
            <a:extLst>
              <a:ext uri="{FF2B5EF4-FFF2-40B4-BE49-F238E27FC236}">
                <a16:creationId xmlns:a16="http://schemas.microsoft.com/office/drawing/2014/main" id="{9B1D1C9F-BE5A-F380-0E51-75DB90D3B331}"/>
              </a:ext>
            </a:extLst>
          </p:cNvPr>
          <p:cNvSpPr/>
          <p:nvPr/>
        </p:nvSpPr>
        <p:spPr>
          <a:xfrm>
            <a:off x="15805691" y="5487132"/>
            <a:ext cx="1404039" cy="1884835"/>
          </a:xfrm>
          <a:custGeom>
            <a:avLst/>
            <a:gdLst/>
            <a:ahLst/>
            <a:cxnLst/>
            <a:rect l="l" t="t" r="r" b="b"/>
            <a:pathLst>
              <a:path w="1936400" h="2739012">
                <a:moveTo>
                  <a:pt x="0" y="0"/>
                </a:moveTo>
                <a:lnTo>
                  <a:pt x="1936400" y="0"/>
                </a:lnTo>
                <a:lnTo>
                  <a:pt x="1936400" y="2739012"/>
                </a:lnTo>
                <a:lnTo>
                  <a:pt x="0" y="2739012"/>
                </a:lnTo>
                <a:lnTo>
                  <a:pt x="0" y="0"/>
                </a:lnTo>
                <a:close/>
              </a:path>
            </a:pathLst>
          </a:custGeom>
          <a:blipFill>
            <a:blip r:embed="rId12"/>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808433" y="301250"/>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5"/>
            <a:stretch>
              <a:fillRect/>
            </a:stretch>
          </a:blipFill>
        </p:spPr>
        <p:txBody>
          <a:bodyPr/>
          <a:lstStyle/>
          <a:p>
            <a:endParaRPr lang="en-GB"/>
          </a:p>
        </p:txBody>
      </p:sp>
      <p:sp>
        <p:nvSpPr>
          <p:cNvPr id="5" name="Freeform 5"/>
          <p:cNvSpPr/>
          <p:nvPr/>
        </p:nvSpPr>
        <p:spPr>
          <a:xfrm>
            <a:off x="10040437" y="3301525"/>
            <a:ext cx="4230168" cy="4114800"/>
          </a:xfrm>
          <a:custGeom>
            <a:avLst/>
            <a:gdLst/>
            <a:ahLst/>
            <a:cxnLst/>
            <a:rect l="l" t="t" r="r" b="b"/>
            <a:pathLst>
              <a:path w="4230168" h="4114800">
                <a:moveTo>
                  <a:pt x="0" y="0"/>
                </a:moveTo>
                <a:lnTo>
                  <a:pt x="4230168" y="0"/>
                </a:lnTo>
                <a:lnTo>
                  <a:pt x="4230168" y="4114800"/>
                </a:lnTo>
                <a:lnTo>
                  <a:pt x="0" y="41148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1028700" y="2697059"/>
            <a:ext cx="9446819" cy="3110231"/>
          </a:xfrm>
          <a:prstGeom prst="rect">
            <a:avLst/>
          </a:prstGeom>
        </p:spPr>
        <p:txBody>
          <a:bodyPr lIns="0" tIns="0" rIns="0" bIns="0" rtlCol="0" anchor="t">
            <a:spAutoFit/>
          </a:bodyPr>
          <a:lstStyle/>
          <a:p>
            <a:pPr algn="l">
              <a:lnSpc>
                <a:spcPts val="8119"/>
              </a:lnSpc>
            </a:pPr>
            <a:r>
              <a:rPr lang="en-US" sz="5799" b="1">
                <a:solidFill>
                  <a:srgbClr val="609374"/>
                </a:solidFill>
                <a:latin typeface="Poppins Bold"/>
                <a:ea typeface="Poppins Bold"/>
                <a:cs typeface="Poppins Bold"/>
                <a:sym typeface="Poppins Bold"/>
              </a:rPr>
              <a:t>How confident are you with the Employment Act changes ?</a:t>
            </a:r>
          </a:p>
        </p:txBody>
      </p:sp>
      <p:sp>
        <p:nvSpPr>
          <p:cNvPr id="7" name="TextBox 7"/>
          <p:cNvSpPr txBox="1"/>
          <p:nvPr/>
        </p:nvSpPr>
        <p:spPr>
          <a:xfrm>
            <a:off x="5231836" y="6328325"/>
            <a:ext cx="6058034" cy="3484880"/>
          </a:xfrm>
          <a:prstGeom prst="rect">
            <a:avLst/>
          </a:prstGeom>
        </p:spPr>
        <p:txBody>
          <a:bodyPr lIns="0" tIns="0" rIns="0" bIns="0" rtlCol="0" anchor="t">
            <a:spAutoFit/>
          </a:bodyPr>
          <a:lstStyle/>
          <a:p>
            <a:pPr algn="ctr">
              <a:lnSpc>
                <a:spcPts val="27015"/>
              </a:lnSpc>
              <a:spcBef>
                <a:spcPct val="0"/>
              </a:spcBef>
            </a:pPr>
            <a:r>
              <a:rPr lang="en-US" sz="19296" b="1">
                <a:solidFill>
                  <a:srgbClr val="609374"/>
                </a:solidFill>
                <a:latin typeface="Poppins Bold"/>
                <a:ea typeface="Poppins Bold"/>
                <a:cs typeface="Poppins Bold"/>
                <a:sym typeface="Poppins Bold"/>
              </a:rPr>
              <a:t>0-10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28700" y="3164230"/>
            <a:ext cx="16741752" cy="6412231"/>
          </a:xfrm>
          <a:prstGeom prst="rect">
            <a:avLst/>
          </a:prstGeom>
        </p:spPr>
        <p:txBody>
          <a:bodyPr lIns="0" tIns="0" rIns="0" bIns="0" rtlCol="0" anchor="t">
            <a:spAutoFit/>
          </a:bodyPr>
          <a:lstStyle/>
          <a:p>
            <a:pPr algn="just">
              <a:lnSpc>
                <a:spcPts val="8119"/>
              </a:lnSpc>
            </a:pPr>
            <a:r>
              <a:rPr lang="en-US" sz="5799" b="1">
                <a:solidFill>
                  <a:srgbClr val="609374"/>
                </a:solidFill>
                <a:latin typeface="Poppins Bold"/>
                <a:ea typeface="Poppins Bold"/>
                <a:cs typeface="Poppins Bold"/>
                <a:sym typeface="Poppins Bold"/>
              </a:rPr>
              <a:t> </a:t>
            </a:r>
          </a:p>
          <a:p>
            <a:pPr algn="l">
              <a:lnSpc>
                <a:spcPts val="5319"/>
              </a:lnSpc>
            </a:pPr>
            <a:endParaRPr lang="en-US" sz="5799" b="1">
              <a:solidFill>
                <a:srgbClr val="609374"/>
              </a:solidFill>
              <a:latin typeface="Poppins Bold"/>
              <a:ea typeface="Poppins Bold"/>
              <a:cs typeface="Poppins Bold"/>
              <a:sym typeface="Poppins Bold"/>
            </a:endParaRPr>
          </a:p>
          <a:p>
            <a:pPr algn="l">
              <a:lnSpc>
                <a:spcPts val="5319"/>
              </a:lnSpc>
            </a:pPr>
            <a:r>
              <a:rPr lang="en-US" sz="3799">
                <a:solidFill>
                  <a:srgbClr val="609374"/>
                </a:solidFill>
                <a:latin typeface="Poppins"/>
                <a:ea typeface="Poppins"/>
                <a:cs typeface="Poppins"/>
                <a:sym typeface="Poppins"/>
              </a:rPr>
              <a:t>The Act is designed to: </a:t>
            </a:r>
          </a:p>
          <a:p>
            <a:pPr algn="l">
              <a:lnSpc>
                <a:spcPts val="5319"/>
              </a:lnSpc>
            </a:pPr>
            <a:endParaRPr lang="en-US" sz="3799">
              <a:solidFill>
                <a:srgbClr val="609374"/>
              </a:solidFill>
              <a:latin typeface="Poppins"/>
              <a:ea typeface="Poppins"/>
              <a:cs typeface="Poppins"/>
              <a:sym typeface="Poppins"/>
            </a:endParaRPr>
          </a:p>
          <a:p>
            <a:pPr marL="820417" lvl="1" indent="-410209" algn="l">
              <a:lnSpc>
                <a:spcPts val="5319"/>
              </a:lnSpc>
              <a:buAutoNum type="arabicPeriod"/>
            </a:pPr>
            <a:r>
              <a:rPr lang="en-US" sz="3799">
                <a:solidFill>
                  <a:srgbClr val="609374"/>
                </a:solidFill>
                <a:latin typeface="Poppins"/>
                <a:ea typeface="Poppins"/>
                <a:cs typeface="Poppins"/>
                <a:sym typeface="Poppins"/>
              </a:rPr>
              <a:t>Raise baseline protections for workers </a:t>
            </a:r>
          </a:p>
          <a:p>
            <a:pPr marL="820417" lvl="1" indent="-410209" algn="l">
              <a:lnSpc>
                <a:spcPts val="5319"/>
              </a:lnSpc>
              <a:buAutoNum type="arabicPeriod"/>
            </a:pPr>
            <a:r>
              <a:rPr lang="en-US" sz="3799">
                <a:solidFill>
                  <a:srgbClr val="609374"/>
                </a:solidFill>
                <a:latin typeface="Poppins"/>
                <a:ea typeface="Poppins"/>
                <a:cs typeface="Poppins"/>
                <a:sym typeface="Poppins"/>
              </a:rPr>
              <a:t>Reduce insecure work </a:t>
            </a:r>
          </a:p>
          <a:p>
            <a:pPr marL="820417" lvl="1" indent="-410209" algn="l">
              <a:lnSpc>
                <a:spcPts val="5319"/>
              </a:lnSpc>
              <a:buAutoNum type="arabicPeriod"/>
            </a:pPr>
            <a:r>
              <a:rPr lang="en-US" sz="3799">
                <a:solidFill>
                  <a:srgbClr val="609374"/>
                </a:solidFill>
                <a:latin typeface="Poppins"/>
                <a:ea typeface="Poppins"/>
                <a:cs typeface="Poppins"/>
                <a:sym typeface="Poppins"/>
              </a:rPr>
              <a:t>Strengthen dismissal protections </a:t>
            </a:r>
          </a:p>
          <a:p>
            <a:pPr marL="820417" lvl="1" indent="-410209" algn="l">
              <a:lnSpc>
                <a:spcPts val="5319"/>
              </a:lnSpc>
              <a:buAutoNum type="arabicPeriod"/>
            </a:pPr>
            <a:r>
              <a:rPr lang="en-US" sz="3799">
                <a:solidFill>
                  <a:srgbClr val="609374"/>
                </a:solidFill>
                <a:latin typeface="Poppins"/>
                <a:ea typeface="Poppins"/>
                <a:cs typeface="Poppins"/>
                <a:sym typeface="Poppins"/>
              </a:rPr>
              <a:t>Modernise trade union and industrial relations frameworks </a:t>
            </a:r>
          </a:p>
          <a:p>
            <a:pPr marL="820417" lvl="1" indent="-410209" algn="l">
              <a:lnSpc>
                <a:spcPts val="5319"/>
              </a:lnSpc>
              <a:buAutoNum type="arabicPeriod"/>
            </a:pPr>
            <a:r>
              <a:rPr lang="en-US" sz="3799">
                <a:solidFill>
                  <a:srgbClr val="609374"/>
                </a:solidFill>
                <a:latin typeface="Poppins"/>
                <a:ea typeface="Poppins"/>
                <a:cs typeface="Poppins"/>
                <a:sym typeface="Poppins"/>
              </a:rPr>
              <a:t>Improve enforcement of employment rights</a:t>
            </a:r>
          </a:p>
        </p:txBody>
      </p:sp>
      <p:sp>
        <p:nvSpPr>
          <p:cNvPr id="6" name="TextBox 6"/>
          <p:cNvSpPr txBox="1"/>
          <p:nvPr/>
        </p:nvSpPr>
        <p:spPr>
          <a:xfrm>
            <a:off x="1028700" y="2585653"/>
            <a:ext cx="10718105" cy="1858645"/>
          </a:xfrm>
          <a:prstGeom prst="rect">
            <a:avLst/>
          </a:prstGeom>
        </p:spPr>
        <p:txBody>
          <a:bodyPr lIns="0" tIns="0" rIns="0" bIns="0" rtlCol="0" anchor="t">
            <a:spAutoFit/>
          </a:bodyPr>
          <a:lstStyle/>
          <a:p>
            <a:pPr algn="l">
              <a:lnSpc>
                <a:spcPts val="7279"/>
              </a:lnSpc>
              <a:spcBef>
                <a:spcPct val="0"/>
              </a:spcBef>
            </a:pPr>
            <a:r>
              <a:rPr lang="en-US" sz="5199" b="1">
                <a:solidFill>
                  <a:srgbClr val="609374"/>
                </a:solidFill>
                <a:latin typeface="Poppins Bold"/>
                <a:ea typeface="Poppins Bold"/>
                <a:cs typeface="Poppins Bold"/>
                <a:sym typeface="Poppins Bold"/>
              </a:rPr>
              <a:t>Key Objectives of the Employment Rights Act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1012701"/>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5"/>
            <a:stretch>
              <a:fillRect/>
            </a:stretch>
          </a:blipFill>
        </p:spPr>
        <p:txBody>
          <a:bodyPr/>
          <a:lstStyle/>
          <a:p>
            <a:endParaRPr lang="en-GB"/>
          </a:p>
        </p:txBody>
      </p:sp>
      <p:sp>
        <p:nvSpPr>
          <p:cNvPr id="5" name="Freeform 5"/>
          <p:cNvSpPr/>
          <p:nvPr/>
        </p:nvSpPr>
        <p:spPr>
          <a:xfrm>
            <a:off x="10311802" y="2276472"/>
            <a:ext cx="5061832" cy="7159895"/>
          </a:xfrm>
          <a:custGeom>
            <a:avLst/>
            <a:gdLst/>
            <a:ahLst/>
            <a:cxnLst/>
            <a:rect l="l" t="t" r="r" b="b"/>
            <a:pathLst>
              <a:path w="5061832" h="7159895">
                <a:moveTo>
                  <a:pt x="0" y="0"/>
                </a:moveTo>
                <a:lnTo>
                  <a:pt x="5061832" y="0"/>
                </a:lnTo>
                <a:lnTo>
                  <a:pt x="5061832" y="7159896"/>
                </a:lnTo>
                <a:lnTo>
                  <a:pt x="0" y="7159896"/>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864984" y="2963414"/>
            <a:ext cx="9446819" cy="3110231"/>
          </a:xfrm>
          <a:prstGeom prst="rect">
            <a:avLst/>
          </a:prstGeom>
        </p:spPr>
        <p:txBody>
          <a:bodyPr lIns="0" tIns="0" rIns="0" bIns="0" rtlCol="0" anchor="t">
            <a:spAutoFit/>
          </a:bodyPr>
          <a:lstStyle/>
          <a:p>
            <a:pPr algn="l">
              <a:lnSpc>
                <a:spcPts val="8119"/>
              </a:lnSpc>
            </a:pPr>
            <a:r>
              <a:rPr lang="en-US" sz="5799" b="1">
                <a:solidFill>
                  <a:srgbClr val="609374"/>
                </a:solidFill>
                <a:latin typeface="Poppins Bold"/>
                <a:ea typeface="Poppins Bold"/>
                <a:cs typeface="Poppins Bold"/>
                <a:sym typeface="Poppins Bold"/>
              </a:rPr>
              <a:t>Major Changes Employers Need to Understand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937987" y="1530413"/>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285091" y="2281251"/>
            <a:ext cx="8269030" cy="987258"/>
          </a:xfrm>
          <a:prstGeom prst="rect">
            <a:avLst/>
          </a:prstGeom>
        </p:spPr>
        <p:txBody>
          <a:bodyPr lIns="0" tIns="0" rIns="0" bIns="0" rtlCol="0" anchor="t">
            <a:spAutoFit/>
          </a:bodyPr>
          <a:lstStyle/>
          <a:p>
            <a:pPr algn="ctr">
              <a:lnSpc>
                <a:spcPts val="8119"/>
              </a:lnSpc>
            </a:pPr>
            <a:r>
              <a:rPr lang="en-US" sz="5799" b="1" dirty="0">
                <a:solidFill>
                  <a:srgbClr val="609374"/>
                </a:solidFill>
                <a:latin typeface="Poppins Bold"/>
                <a:ea typeface="Poppins Bold"/>
                <a:cs typeface="Poppins Bold"/>
                <a:sym typeface="Poppins Bold"/>
              </a:rPr>
              <a:t>From April 6th, 2026</a:t>
            </a:r>
          </a:p>
        </p:txBody>
      </p:sp>
      <p:sp>
        <p:nvSpPr>
          <p:cNvPr id="6" name="TextBox 6"/>
          <p:cNvSpPr txBox="1"/>
          <p:nvPr/>
        </p:nvSpPr>
        <p:spPr>
          <a:xfrm>
            <a:off x="0" y="4070995"/>
            <a:ext cx="9233195" cy="6014532"/>
          </a:xfrm>
          <a:prstGeom prst="rect">
            <a:avLst/>
          </a:prstGeom>
        </p:spPr>
        <p:txBody>
          <a:bodyPr wrap="square" lIns="0" tIns="0" rIns="0" bIns="0" rtlCol="0" anchor="t">
            <a:spAutoFit/>
          </a:bodyPr>
          <a:lstStyle/>
          <a:p>
            <a:pPr marL="906778" lvl="1" indent="-453389" algn="l">
              <a:lnSpc>
                <a:spcPts val="5879"/>
              </a:lnSpc>
              <a:buAutoNum type="arabicPeriod"/>
            </a:pPr>
            <a:r>
              <a:rPr lang="en-US" sz="4199" dirty="0">
                <a:solidFill>
                  <a:srgbClr val="609374"/>
                </a:solidFill>
                <a:latin typeface="Poppins"/>
                <a:ea typeface="Poppins"/>
                <a:cs typeface="Poppins"/>
                <a:sym typeface="Poppins"/>
              </a:rPr>
              <a:t>SSP becomes payable from day one of sickness absence </a:t>
            </a:r>
          </a:p>
          <a:p>
            <a:pPr marL="906778" lvl="1" indent="-453389" algn="l">
              <a:lnSpc>
                <a:spcPts val="5879"/>
              </a:lnSpc>
              <a:buAutoNum type="arabicPeriod"/>
            </a:pPr>
            <a:endParaRPr lang="en-US" sz="4199" dirty="0">
              <a:solidFill>
                <a:srgbClr val="609374"/>
              </a:solidFill>
              <a:latin typeface="Poppins"/>
              <a:ea typeface="Poppins"/>
              <a:cs typeface="Poppins"/>
              <a:sym typeface="Poppins"/>
            </a:endParaRPr>
          </a:p>
          <a:p>
            <a:pPr marL="906778" lvl="1" indent="-453389" algn="l">
              <a:lnSpc>
                <a:spcPts val="5879"/>
              </a:lnSpc>
              <a:buAutoNum type="arabicPeriod"/>
            </a:pPr>
            <a:r>
              <a:rPr lang="en-US" sz="4199" dirty="0">
                <a:solidFill>
                  <a:srgbClr val="609374"/>
                </a:solidFill>
                <a:latin typeface="Poppins"/>
                <a:ea typeface="Poppins"/>
                <a:cs typeface="Poppins"/>
                <a:sym typeface="Poppins"/>
              </a:rPr>
              <a:t>The Lower Earnings Limit is removed, extending eligibility</a:t>
            </a:r>
          </a:p>
          <a:p>
            <a:pPr marL="453389" lvl="1" algn="l">
              <a:lnSpc>
                <a:spcPts val="5879"/>
              </a:lnSpc>
            </a:pPr>
            <a:r>
              <a:rPr lang="en-US" sz="4199" dirty="0">
                <a:solidFill>
                  <a:srgbClr val="609374"/>
                </a:solidFill>
                <a:latin typeface="Poppins"/>
                <a:ea typeface="Poppins"/>
                <a:cs typeface="Poppins"/>
                <a:sym typeface="Poppins"/>
              </a:rPr>
              <a:t> </a:t>
            </a:r>
          </a:p>
          <a:p>
            <a:pPr marL="906778" lvl="1" indent="-453389" algn="l">
              <a:lnSpc>
                <a:spcPts val="5879"/>
              </a:lnSpc>
              <a:buAutoNum type="arabicPeriod"/>
            </a:pPr>
            <a:r>
              <a:rPr lang="en-US" sz="4199" dirty="0">
                <a:solidFill>
                  <a:srgbClr val="609374"/>
                </a:solidFill>
                <a:latin typeface="Poppins"/>
                <a:ea typeface="Poppins"/>
                <a:cs typeface="Poppins"/>
                <a:sym typeface="Poppins"/>
              </a:rPr>
              <a:t>Lower earners receive SSP at 80% of normal weekly earnings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285091" y="2351149"/>
            <a:ext cx="9144000" cy="987258"/>
          </a:xfrm>
          <a:prstGeom prst="rect">
            <a:avLst/>
          </a:prstGeom>
        </p:spPr>
        <p:txBody>
          <a:bodyPr lIns="0" tIns="0" rIns="0" bIns="0" rtlCol="0" anchor="t">
            <a:spAutoFit/>
          </a:bodyPr>
          <a:lstStyle/>
          <a:p>
            <a:pPr algn="ctr">
              <a:lnSpc>
                <a:spcPts val="8119"/>
              </a:lnSpc>
            </a:pPr>
            <a:r>
              <a:rPr lang="en-US" sz="5799" b="1" dirty="0">
                <a:solidFill>
                  <a:srgbClr val="609374"/>
                </a:solidFill>
                <a:latin typeface="Poppins Bold"/>
                <a:ea typeface="Poppins Bold"/>
                <a:cs typeface="Poppins Bold"/>
                <a:sym typeface="Poppins Bold"/>
              </a:rPr>
              <a:t>From April 6th, 2026</a:t>
            </a:r>
          </a:p>
        </p:txBody>
      </p:sp>
      <p:sp>
        <p:nvSpPr>
          <p:cNvPr id="6" name="TextBox 6"/>
          <p:cNvSpPr txBox="1"/>
          <p:nvPr/>
        </p:nvSpPr>
        <p:spPr>
          <a:xfrm>
            <a:off x="457200" y="3971759"/>
            <a:ext cx="17221200" cy="5815182"/>
          </a:xfrm>
          <a:prstGeom prst="rect">
            <a:avLst/>
          </a:prstGeom>
        </p:spPr>
        <p:txBody>
          <a:bodyPr wrap="square" lIns="0" tIns="0" rIns="0" bIns="0" rtlCol="0" anchor="t">
            <a:spAutoFit/>
          </a:bodyPr>
          <a:lstStyle/>
          <a:p>
            <a:pPr algn="l">
              <a:lnSpc>
                <a:spcPts val="5740"/>
              </a:lnSpc>
              <a:spcBef>
                <a:spcPct val="0"/>
              </a:spcBef>
            </a:pPr>
            <a:r>
              <a:rPr lang="en-US" sz="3200" b="1" dirty="0">
                <a:solidFill>
                  <a:srgbClr val="609374"/>
                </a:solidFill>
                <a:latin typeface="Poppins Bold"/>
                <a:ea typeface="Poppins Bold"/>
                <a:cs typeface="Poppins Bold"/>
                <a:sym typeface="Poppins Bold"/>
              </a:rPr>
              <a:t>Expanded Family-Friendly Rights </a:t>
            </a:r>
          </a:p>
          <a:p>
            <a:pPr algn="l">
              <a:lnSpc>
                <a:spcPts val="5040"/>
              </a:lnSpc>
              <a:spcBef>
                <a:spcPct val="0"/>
              </a:spcBef>
            </a:pPr>
            <a:r>
              <a:rPr lang="en-US" sz="3200" dirty="0">
                <a:solidFill>
                  <a:srgbClr val="609374"/>
                </a:solidFill>
                <a:latin typeface="Poppins"/>
                <a:ea typeface="Poppins"/>
                <a:cs typeface="Poppins"/>
                <a:sym typeface="Poppins"/>
              </a:rPr>
              <a:t>The Act strengthens family-related workplace rights, many of which become day-one entitlements, including: </a:t>
            </a:r>
          </a:p>
          <a:p>
            <a:pPr marL="777240" lvl="1" indent="-388620" algn="l">
              <a:lnSpc>
                <a:spcPts val="5040"/>
              </a:lnSpc>
              <a:buAutoNum type="arabicPeriod"/>
            </a:pPr>
            <a:r>
              <a:rPr lang="en-US" sz="3200" b="1" dirty="0">
                <a:solidFill>
                  <a:srgbClr val="609374"/>
                </a:solidFill>
                <a:latin typeface="Poppins"/>
                <a:ea typeface="Poppins"/>
                <a:cs typeface="Poppins"/>
                <a:sym typeface="Poppins"/>
              </a:rPr>
              <a:t>Paternity leave; </a:t>
            </a:r>
            <a:r>
              <a:rPr lang="en-GB" sz="3200" i="1" dirty="0">
                <a:solidFill>
                  <a:srgbClr val="609374"/>
                </a:solidFill>
                <a:latin typeface="Poppins"/>
                <a:ea typeface="Poppins"/>
                <a:cs typeface="Poppins"/>
                <a:sym typeface="Poppins"/>
              </a:rPr>
              <a:t>They qualify from their first day of employment</a:t>
            </a:r>
            <a:r>
              <a:rPr lang="en-GB" sz="3200" dirty="0">
                <a:solidFill>
                  <a:srgbClr val="609374"/>
                </a:solidFill>
                <a:latin typeface="Poppins"/>
                <a:ea typeface="Poppins"/>
                <a:cs typeface="Poppins"/>
                <a:sym typeface="Poppins"/>
              </a:rPr>
              <a:t>.</a:t>
            </a:r>
            <a:endParaRPr lang="en-US" sz="3200" dirty="0">
              <a:solidFill>
                <a:srgbClr val="609374"/>
              </a:solidFill>
              <a:latin typeface="Poppins"/>
              <a:ea typeface="Poppins"/>
              <a:cs typeface="Poppins"/>
              <a:sym typeface="Poppins"/>
            </a:endParaRPr>
          </a:p>
          <a:p>
            <a:pPr marL="777240" lvl="1" indent="-388620" algn="l">
              <a:lnSpc>
                <a:spcPts val="5040"/>
              </a:lnSpc>
              <a:buAutoNum type="arabicPeriod"/>
            </a:pPr>
            <a:r>
              <a:rPr lang="en-US" sz="3200" b="1" dirty="0">
                <a:solidFill>
                  <a:srgbClr val="609374"/>
                </a:solidFill>
                <a:latin typeface="Poppins"/>
                <a:ea typeface="Poppins"/>
                <a:cs typeface="Poppins"/>
                <a:sym typeface="Poppins"/>
              </a:rPr>
              <a:t>Unpaid parental leave; </a:t>
            </a:r>
            <a:r>
              <a:rPr lang="en-US" sz="3200" i="1" dirty="0">
                <a:solidFill>
                  <a:srgbClr val="609374"/>
                </a:solidFill>
                <a:latin typeface="Poppins"/>
                <a:ea typeface="Poppins"/>
                <a:cs typeface="Poppins"/>
                <a:sym typeface="Poppins"/>
              </a:rPr>
              <a:t>They qualify immediately</a:t>
            </a:r>
            <a:r>
              <a:rPr lang="en-US" sz="3200" dirty="0">
                <a:solidFill>
                  <a:srgbClr val="609374"/>
                </a:solidFill>
                <a:latin typeface="Poppins"/>
                <a:ea typeface="Poppins"/>
                <a:cs typeface="Poppins"/>
                <a:sym typeface="Poppins"/>
              </a:rPr>
              <a:t>.</a:t>
            </a:r>
          </a:p>
          <a:p>
            <a:pPr marL="777240" lvl="1" indent="-388620" algn="l">
              <a:lnSpc>
                <a:spcPts val="5040"/>
              </a:lnSpc>
              <a:buAutoNum type="arabicPeriod"/>
            </a:pPr>
            <a:r>
              <a:rPr lang="en-US" sz="3200" b="1" dirty="0">
                <a:solidFill>
                  <a:srgbClr val="609374"/>
                </a:solidFill>
                <a:latin typeface="Poppins"/>
                <a:ea typeface="Poppins"/>
                <a:cs typeface="Poppins"/>
                <a:sym typeface="Poppins"/>
              </a:rPr>
              <a:t>Enhanced redundancy and dismissal protections during and after family leave</a:t>
            </a:r>
            <a:r>
              <a:rPr lang="en-US" sz="3200" dirty="0">
                <a:solidFill>
                  <a:srgbClr val="609374"/>
                </a:solidFill>
                <a:latin typeface="Poppins"/>
                <a:ea typeface="Poppins"/>
                <a:cs typeface="Poppins"/>
                <a:sym typeface="Poppins"/>
              </a:rPr>
              <a:t>; </a:t>
            </a:r>
            <a:r>
              <a:rPr lang="en-GB" sz="3200" i="1" dirty="0">
                <a:solidFill>
                  <a:srgbClr val="609374"/>
                </a:solidFill>
                <a:latin typeface="Poppins"/>
                <a:ea typeface="Poppins"/>
                <a:cs typeface="Poppins"/>
                <a:sym typeface="Poppins"/>
              </a:rPr>
              <a:t>Offered any suitable alternative roles before other employees at risk</a:t>
            </a:r>
            <a:r>
              <a:rPr lang="en-GB" sz="3200" dirty="0">
                <a:solidFill>
                  <a:srgbClr val="609374"/>
                </a:solidFill>
                <a:latin typeface="Poppins"/>
                <a:ea typeface="Poppins"/>
                <a:cs typeface="Poppins"/>
                <a:sym typeface="Poppins"/>
              </a:rPr>
              <a:t>.</a:t>
            </a:r>
            <a:endParaRPr lang="en-US" sz="3200" dirty="0">
              <a:solidFill>
                <a:srgbClr val="609374"/>
              </a:solidFill>
              <a:latin typeface="Poppins"/>
              <a:ea typeface="Poppins"/>
              <a:cs typeface="Poppins"/>
              <a:sym typeface="Poppins"/>
            </a:endParaRPr>
          </a:p>
          <a:p>
            <a:pPr marL="777240" lvl="1" indent="-388620" algn="l">
              <a:lnSpc>
                <a:spcPts val="5040"/>
              </a:lnSpc>
              <a:buAutoNum type="arabicPeriod"/>
            </a:pPr>
            <a:r>
              <a:rPr lang="en-US" sz="3200" b="1" dirty="0">
                <a:solidFill>
                  <a:srgbClr val="609374"/>
                </a:solidFill>
                <a:latin typeface="Poppins"/>
                <a:ea typeface="Poppins"/>
                <a:cs typeface="Poppins"/>
                <a:sym typeface="Poppins"/>
              </a:rPr>
              <a:t>New statutory bereavement leave (from 2027), including pregnancy loss before 24 weeks</a:t>
            </a:r>
            <a:r>
              <a:rPr lang="en-US" sz="3200" dirty="0">
                <a:solidFill>
                  <a:srgbClr val="609374"/>
                </a:solidFill>
                <a:latin typeface="Poppins"/>
                <a:ea typeface="Poppins"/>
                <a:cs typeface="Poppins"/>
                <a:sym typeface="Poppins"/>
              </a:rPr>
              <a:t>; </a:t>
            </a:r>
            <a:r>
              <a:rPr lang="en-GB" sz="3200" dirty="0">
                <a:solidFill>
                  <a:srgbClr val="609374"/>
                </a:solidFill>
                <a:latin typeface="Poppins"/>
                <a:ea typeface="Poppins"/>
                <a:cs typeface="Poppins"/>
                <a:sym typeface="Poppins"/>
              </a:rPr>
              <a:t>previously had no statutory entitlement.</a:t>
            </a:r>
            <a:endParaRPr lang="en-US" sz="3200" dirty="0">
              <a:solidFill>
                <a:srgbClr val="609374"/>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5868151" y="1635610"/>
            <a:ext cx="17147156" cy="15245381"/>
          </a:xfrm>
          <a:custGeom>
            <a:avLst/>
            <a:gdLst/>
            <a:ahLst/>
            <a:cxnLst/>
            <a:rect l="l" t="t" r="r" b="b"/>
            <a:pathLst>
              <a:path w="17147156" h="15245381">
                <a:moveTo>
                  <a:pt x="0" y="0"/>
                </a:moveTo>
                <a:lnTo>
                  <a:pt x="17147157" y="0"/>
                </a:lnTo>
                <a:lnTo>
                  <a:pt x="17147157"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01405" y="1133897"/>
            <a:ext cx="4850705" cy="1016508"/>
          </a:xfrm>
          <a:custGeom>
            <a:avLst/>
            <a:gdLst/>
            <a:ahLst/>
            <a:cxnLst/>
            <a:rect l="l" t="t" r="r" b="b"/>
            <a:pathLst>
              <a:path w="4850705" h="1016508">
                <a:moveTo>
                  <a:pt x="0" y="0"/>
                </a:moveTo>
                <a:lnTo>
                  <a:pt x="4850704" y="0"/>
                </a:lnTo>
                <a:lnTo>
                  <a:pt x="4850704"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4617" y="3070573"/>
            <a:ext cx="13776960" cy="934720"/>
          </a:xfrm>
          <a:prstGeom prst="rect">
            <a:avLst/>
          </a:prstGeom>
        </p:spPr>
        <p:txBody>
          <a:bodyPr lIns="0" tIns="0" rIns="0" bIns="0" rtlCol="0" anchor="t">
            <a:spAutoFit/>
          </a:bodyPr>
          <a:lstStyle/>
          <a:p>
            <a:pPr algn="l">
              <a:lnSpc>
                <a:spcPts val="7279"/>
              </a:lnSpc>
              <a:spcBef>
                <a:spcPct val="0"/>
              </a:spcBef>
            </a:pPr>
            <a:r>
              <a:rPr lang="en-US" sz="5199" b="1">
                <a:solidFill>
                  <a:srgbClr val="609374"/>
                </a:solidFill>
                <a:latin typeface="Poppins Bold"/>
                <a:ea typeface="Poppins Bold"/>
                <a:cs typeface="Poppins Bold"/>
                <a:sym typeface="Poppins Bold"/>
              </a:rPr>
              <a:t>Stronger Protection Against Harassment</a:t>
            </a:r>
          </a:p>
        </p:txBody>
      </p:sp>
      <p:sp>
        <p:nvSpPr>
          <p:cNvPr id="6" name="TextBox 6"/>
          <p:cNvSpPr txBox="1"/>
          <p:nvPr/>
        </p:nvSpPr>
        <p:spPr>
          <a:xfrm>
            <a:off x="246229" y="4617348"/>
            <a:ext cx="17795541" cy="5231721"/>
          </a:xfrm>
          <a:prstGeom prst="rect">
            <a:avLst/>
          </a:prstGeom>
        </p:spPr>
        <p:txBody>
          <a:bodyPr lIns="0" tIns="0" rIns="0" bIns="0" rtlCol="0" anchor="t">
            <a:spAutoFit/>
          </a:bodyPr>
          <a:lstStyle/>
          <a:p>
            <a:pPr marL="707449" lvl="1" indent="-353724" algn="l">
              <a:lnSpc>
                <a:spcPts val="4587"/>
              </a:lnSpc>
              <a:buAutoNum type="arabicPeriod"/>
            </a:pPr>
            <a:r>
              <a:rPr lang="en-US" sz="3276" dirty="0">
                <a:solidFill>
                  <a:srgbClr val="609374"/>
                </a:solidFill>
                <a:latin typeface="Poppins"/>
                <a:ea typeface="Poppins"/>
                <a:cs typeface="Poppins"/>
                <a:sym typeface="Poppins"/>
              </a:rPr>
              <a:t>Employers must take </a:t>
            </a:r>
            <a:r>
              <a:rPr lang="en-US" sz="3276" b="1" dirty="0">
                <a:solidFill>
                  <a:srgbClr val="609374"/>
                </a:solidFill>
                <a:latin typeface="Poppins Bold"/>
                <a:ea typeface="Poppins Bold"/>
                <a:cs typeface="Poppins Bold"/>
                <a:sym typeface="Poppins Bold"/>
              </a:rPr>
              <a:t>all</a:t>
            </a:r>
            <a:r>
              <a:rPr lang="en-US" sz="3276" dirty="0">
                <a:solidFill>
                  <a:srgbClr val="609374"/>
                </a:solidFill>
                <a:latin typeface="Poppins"/>
                <a:ea typeface="Poppins"/>
                <a:cs typeface="Poppins"/>
                <a:sym typeface="Poppins"/>
              </a:rPr>
              <a:t> reasonable steps (up from " reasonable steps ") to prevent sexual harassment of employees. </a:t>
            </a:r>
          </a:p>
          <a:p>
            <a:pPr marL="707449" lvl="1" indent="-353724" algn="l">
              <a:lnSpc>
                <a:spcPts val="4587"/>
              </a:lnSpc>
              <a:buAutoNum type="arabicPeriod"/>
            </a:pPr>
            <a:r>
              <a:rPr lang="en-US" sz="3276" dirty="0">
                <a:solidFill>
                  <a:srgbClr val="609374"/>
                </a:solidFill>
                <a:latin typeface="Poppins"/>
                <a:ea typeface="Poppins"/>
                <a:cs typeface="Poppins"/>
                <a:sym typeface="Poppins"/>
              </a:rPr>
              <a:t>Employers become liable for harassment by third parties (e.g., customers, clients, contractors) relating to any protected characteristic, unless they have taken all reasonable steps to prevent it. </a:t>
            </a:r>
          </a:p>
          <a:p>
            <a:pPr marL="707449" lvl="1" indent="-353724" algn="l">
              <a:lnSpc>
                <a:spcPts val="4587"/>
              </a:lnSpc>
              <a:buAutoNum type="arabicPeriod"/>
            </a:pPr>
            <a:r>
              <a:rPr lang="en-US" sz="3276" dirty="0">
                <a:solidFill>
                  <a:srgbClr val="609374"/>
                </a:solidFill>
                <a:latin typeface="Poppins"/>
                <a:ea typeface="Poppins"/>
                <a:cs typeface="Poppins"/>
                <a:sym typeface="Poppins"/>
              </a:rPr>
              <a:t>Disclosures about sexual harassment are explicitly treated as protected qualifying disclosures under whistleblowing law (effective April 2026).</a:t>
            </a:r>
          </a:p>
          <a:p>
            <a:pPr marL="707449" lvl="1" indent="-353724" algn="l">
              <a:lnSpc>
                <a:spcPts val="4587"/>
              </a:lnSpc>
              <a:buAutoNum type="arabicPeriod"/>
            </a:pPr>
            <a:r>
              <a:rPr lang="en-US" sz="3276" dirty="0">
                <a:solidFill>
                  <a:srgbClr val="609374"/>
                </a:solidFill>
                <a:latin typeface="Poppins"/>
                <a:ea typeface="Poppins"/>
                <a:cs typeface="Poppins"/>
                <a:sym typeface="Poppins"/>
              </a:rPr>
              <a:t>Confidentiality clauses or NDAs cannot prevent employees from discussing or disclosing allegations of harassment or discrimination.</a:t>
            </a:r>
          </a:p>
        </p:txBody>
      </p:sp>
      <p:sp>
        <p:nvSpPr>
          <p:cNvPr id="7" name="TextBox 7"/>
          <p:cNvSpPr txBox="1"/>
          <p:nvPr/>
        </p:nvSpPr>
        <p:spPr>
          <a:xfrm>
            <a:off x="283707" y="1978955"/>
            <a:ext cx="9636928" cy="987258"/>
          </a:xfrm>
          <a:prstGeom prst="rect">
            <a:avLst/>
          </a:prstGeom>
        </p:spPr>
        <p:txBody>
          <a:bodyPr lIns="0" tIns="0" rIns="0" bIns="0" rtlCol="0" anchor="t">
            <a:spAutoFit/>
          </a:bodyPr>
          <a:lstStyle/>
          <a:p>
            <a:pPr algn="ctr">
              <a:lnSpc>
                <a:spcPts val="8119"/>
              </a:lnSpc>
            </a:pPr>
            <a:r>
              <a:rPr lang="en-US" sz="5799" b="1" dirty="0">
                <a:solidFill>
                  <a:srgbClr val="609374"/>
                </a:solidFill>
                <a:latin typeface="Poppins Bold"/>
                <a:ea typeface="Poppins Bold"/>
                <a:cs typeface="Poppins Bold"/>
                <a:sym typeface="Poppins Bold"/>
              </a:rPr>
              <a:t>From October 1st, 2026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31173">
            <a:off x="6010697" y="1635610"/>
            <a:ext cx="17147156" cy="15245381"/>
          </a:xfrm>
          <a:custGeom>
            <a:avLst/>
            <a:gdLst/>
            <a:ahLst/>
            <a:cxnLst/>
            <a:rect l="l" t="t" r="r" b="b"/>
            <a:pathLst>
              <a:path w="17147156" h="15245381">
                <a:moveTo>
                  <a:pt x="0" y="0"/>
                </a:moveTo>
                <a:lnTo>
                  <a:pt x="17147156" y="0"/>
                </a:lnTo>
                <a:lnTo>
                  <a:pt x="17147156" y="15245380"/>
                </a:lnTo>
                <a:lnTo>
                  <a:pt x="0" y="15245380"/>
                </a:lnTo>
                <a:lnTo>
                  <a:pt x="0" y="0"/>
                </a:lnTo>
                <a:close/>
              </a:path>
            </a:pathLst>
          </a:custGeom>
          <a:blipFill>
            <a:blip>
              <a:alphaModFix amt="9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41578" y="-1295989"/>
            <a:ext cx="5603159" cy="5633889"/>
          </a:xfrm>
          <a:custGeom>
            <a:avLst/>
            <a:gdLst/>
            <a:ahLst/>
            <a:cxnLst/>
            <a:rect l="l" t="t" r="r" b="b"/>
            <a:pathLst>
              <a:path w="5603159" h="5633889">
                <a:moveTo>
                  <a:pt x="0" y="0"/>
                </a:moveTo>
                <a:lnTo>
                  <a:pt x="5603158" y="0"/>
                </a:lnTo>
                <a:lnTo>
                  <a:pt x="5603158" y="5633889"/>
                </a:lnTo>
                <a:lnTo>
                  <a:pt x="0" y="56338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896642" y="815166"/>
            <a:ext cx="4850705" cy="1016508"/>
          </a:xfrm>
          <a:custGeom>
            <a:avLst/>
            <a:gdLst/>
            <a:ahLst/>
            <a:cxnLst/>
            <a:rect l="l" t="t" r="r" b="b"/>
            <a:pathLst>
              <a:path w="4850705" h="1016508">
                <a:moveTo>
                  <a:pt x="0" y="0"/>
                </a:moveTo>
                <a:lnTo>
                  <a:pt x="4850705" y="0"/>
                </a:lnTo>
                <a:lnTo>
                  <a:pt x="4850705" y="1016508"/>
                </a:lnTo>
                <a:lnTo>
                  <a:pt x="0" y="10165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3321994" y="2427622"/>
            <a:ext cx="9525" cy="934720"/>
          </a:xfrm>
          <a:prstGeom prst="rect">
            <a:avLst/>
          </a:prstGeom>
        </p:spPr>
        <p:txBody>
          <a:bodyPr lIns="0" tIns="0" rIns="0" bIns="0" rtlCol="0" anchor="t">
            <a:spAutoFit/>
          </a:bodyPr>
          <a:lstStyle/>
          <a:p>
            <a:pPr algn="ctr">
              <a:lnSpc>
                <a:spcPts val="7279"/>
              </a:lnSpc>
            </a:pPr>
            <a:endParaRPr/>
          </a:p>
        </p:txBody>
      </p:sp>
      <p:sp>
        <p:nvSpPr>
          <p:cNvPr id="6" name="TextBox 6"/>
          <p:cNvSpPr txBox="1"/>
          <p:nvPr/>
        </p:nvSpPr>
        <p:spPr>
          <a:xfrm>
            <a:off x="739756" y="4680800"/>
            <a:ext cx="16903401" cy="5118734"/>
          </a:xfrm>
          <a:prstGeom prst="rect">
            <a:avLst/>
          </a:prstGeom>
        </p:spPr>
        <p:txBody>
          <a:bodyPr lIns="0" tIns="0" rIns="0" bIns="0" rtlCol="0" anchor="t">
            <a:spAutoFit/>
          </a:bodyPr>
          <a:lstStyle/>
          <a:p>
            <a:pPr algn="l">
              <a:lnSpc>
                <a:spcPts val="5040"/>
              </a:lnSpc>
            </a:pPr>
            <a:r>
              <a:rPr lang="en-US" sz="3600">
                <a:solidFill>
                  <a:srgbClr val="609374"/>
                </a:solidFill>
                <a:latin typeface="Poppins"/>
                <a:ea typeface="Poppins"/>
                <a:cs typeface="Poppins"/>
                <a:sym typeface="Poppins"/>
              </a:rPr>
              <a:t>Trade Union Modernisation Between December 2025 and </a:t>
            </a:r>
          </a:p>
          <a:p>
            <a:pPr algn="l">
              <a:lnSpc>
                <a:spcPts val="5040"/>
              </a:lnSpc>
            </a:pPr>
            <a:r>
              <a:rPr lang="en-US" sz="3600">
                <a:solidFill>
                  <a:srgbClr val="609374"/>
                </a:solidFill>
                <a:latin typeface="Poppins"/>
                <a:ea typeface="Poppins"/>
                <a:cs typeface="Poppins"/>
                <a:sym typeface="Poppins"/>
              </a:rPr>
              <a:t>October 2026, trade union legislation will be significantly reformed, including:</a:t>
            </a:r>
          </a:p>
          <a:p>
            <a:pPr algn="l">
              <a:lnSpc>
                <a:spcPts val="5040"/>
              </a:lnSpc>
            </a:pPr>
            <a:endParaRPr lang="en-US" sz="3600">
              <a:solidFill>
                <a:srgbClr val="609374"/>
              </a:solidFill>
              <a:latin typeface="Poppins"/>
              <a:ea typeface="Poppins"/>
              <a:cs typeface="Poppins"/>
              <a:sym typeface="Poppins"/>
            </a:endParaRPr>
          </a:p>
          <a:p>
            <a:pPr marL="777248" lvl="1" indent="-388624" algn="l">
              <a:lnSpc>
                <a:spcPts val="5040"/>
              </a:lnSpc>
              <a:buAutoNum type="arabicPeriod"/>
            </a:pPr>
            <a:r>
              <a:rPr lang="en-US" sz="3600">
                <a:solidFill>
                  <a:srgbClr val="609374"/>
                </a:solidFill>
                <a:latin typeface="Poppins"/>
                <a:ea typeface="Poppins"/>
                <a:cs typeface="Poppins"/>
                <a:sym typeface="Poppins"/>
              </a:rPr>
              <a:t>Simplified union recognition processes </a:t>
            </a:r>
          </a:p>
          <a:p>
            <a:pPr marL="777248" lvl="1" indent="-388624" algn="l">
              <a:lnSpc>
                <a:spcPts val="5040"/>
              </a:lnSpc>
              <a:buAutoNum type="arabicPeriod"/>
            </a:pPr>
            <a:r>
              <a:rPr lang="en-US" sz="3600">
                <a:solidFill>
                  <a:srgbClr val="609374"/>
                </a:solidFill>
                <a:latin typeface="Poppins"/>
                <a:ea typeface="Poppins"/>
                <a:cs typeface="Poppins"/>
                <a:sym typeface="Poppins"/>
              </a:rPr>
              <a:t>New obligations to inform employees of their right to join a union </a:t>
            </a:r>
          </a:p>
          <a:p>
            <a:pPr marL="777248" lvl="1" indent="-388624" algn="l">
              <a:lnSpc>
                <a:spcPts val="5040"/>
              </a:lnSpc>
              <a:buAutoNum type="arabicPeriod"/>
            </a:pPr>
            <a:r>
              <a:rPr lang="en-US" sz="3600">
                <a:solidFill>
                  <a:srgbClr val="609374"/>
                </a:solidFill>
                <a:latin typeface="Poppins"/>
                <a:ea typeface="Poppins"/>
                <a:cs typeface="Poppins"/>
                <a:sym typeface="Poppins"/>
              </a:rPr>
              <a:t>Expanded access rights for union representatives </a:t>
            </a:r>
          </a:p>
          <a:p>
            <a:pPr marL="777248" lvl="1" indent="-388624" algn="l">
              <a:lnSpc>
                <a:spcPts val="5040"/>
              </a:lnSpc>
              <a:buAutoNum type="arabicPeriod"/>
            </a:pPr>
            <a:r>
              <a:rPr lang="en-US" sz="3600">
                <a:solidFill>
                  <a:srgbClr val="609374"/>
                </a:solidFill>
                <a:latin typeface="Poppins"/>
                <a:ea typeface="Poppins"/>
                <a:cs typeface="Poppins"/>
                <a:sym typeface="Poppins"/>
              </a:rPr>
              <a:t>Reduced requirements for industrial action ballots and notice periods</a:t>
            </a:r>
          </a:p>
        </p:txBody>
      </p:sp>
      <p:sp>
        <p:nvSpPr>
          <p:cNvPr id="7" name="TextBox 7"/>
          <p:cNvSpPr txBox="1"/>
          <p:nvPr/>
        </p:nvSpPr>
        <p:spPr>
          <a:xfrm>
            <a:off x="896642" y="2108681"/>
            <a:ext cx="13391495" cy="2081530"/>
          </a:xfrm>
          <a:prstGeom prst="rect">
            <a:avLst/>
          </a:prstGeom>
        </p:spPr>
        <p:txBody>
          <a:bodyPr lIns="0" tIns="0" rIns="0" bIns="0" rtlCol="0" anchor="t">
            <a:spAutoFit/>
          </a:bodyPr>
          <a:lstStyle/>
          <a:p>
            <a:pPr algn="l">
              <a:lnSpc>
                <a:spcPts val="8119"/>
              </a:lnSpc>
              <a:spcBef>
                <a:spcPct val="0"/>
              </a:spcBef>
            </a:pPr>
            <a:r>
              <a:rPr lang="en-US" sz="5799" b="1">
                <a:solidFill>
                  <a:srgbClr val="609374"/>
                </a:solidFill>
                <a:latin typeface="Poppins Bold"/>
                <a:ea typeface="Poppins Bold"/>
                <a:cs typeface="Poppins Bold"/>
                <a:sym typeface="Poppins Bold"/>
              </a:rPr>
              <a:t>Between December 2025 and October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9B75941A0E414BAFA564E2DFB8BA14" ma:contentTypeVersion="9" ma:contentTypeDescription="Create a new document." ma:contentTypeScope="" ma:versionID="e4440a016aefbbc36aa512118aa905e8">
  <xsd:schema xmlns:xsd="http://www.w3.org/2001/XMLSchema" xmlns:xs="http://www.w3.org/2001/XMLSchema" xmlns:p="http://schemas.microsoft.com/office/2006/metadata/properties" xmlns:ns3="d3eefaf8-905d-4fcf-af76-992609409886" targetNamespace="http://schemas.microsoft.com/office/2006/metadata/properties" ma:root="true" ma:fieldsID="e924f4530e39f4a21226536e4291d01e" ns3:_="">
    <xsd:import namespace="d3eefaf8-905d-4fcf-af76-99260940988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efaf8-905d-4fcf-af76-99260940988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3eefaf8-905d-4fcf-af76-992609409886" xsi:nil="true"/>
  </documentManagement>
</p:properties>
</file>

<file path=customXml/itemProps1.xml><?xml version="1.0" encoding="utf-8"?>
<ds:datastoreItem xmlns:ds="http://schemas.openxmlformats.org/officeDocument/2006/customXml" ds:itemID="{C2D19500-FC43-4DFB-B7B1-90ADB972891A}">
  <ds:schemaRefs>
    <ds:schemaRef ds:uri="http://schemas.microsoft.com/sharepoint/v3/contenttype/forms"/>
  </ds:schemaRefs>
</ds:datastoreItem>
</file>

<file path=customXml/itemProps2.xml><?xml version="1.0" encoding="utf-8"?>
<ds:datastoreItem xmlns:ds="http://schemas.openxmlformats.org/officeDocument/2006/customXml" ds:itemID="{2B1F78EE-414E-471F-944E-A8909297A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eefaf8-905d-4fcf-af76-992609409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5F8793-A393-4C92-920A-685FCE4499AB}">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d3eefaf8-905d-4fcf-af76-992609409886"/>
  </ds:schemaRefs>
</ds:datastoreItem>
</file>

<file path=docProps/app.xml><?xml version="1.0" encoding="utf-8"?>
<Properties xmlns="http://schemas.openxmlformats.org/officeDocument/2006/extended-properties" xmlns:vt="http://schemas.openxmlformats.org/officeDocument/2006/docPropsVTypes">
  <TotalTime>23</TotalTime>
  <Words>4463</Words>
  <Application>Microsoft Office PowerPoint</Application>
  <PresentationFormat>Custom</PresentationFormat>
  <Paragraphs>442</Paragraphs>
  <Slides>22</Slides>
  <Notes>22</Notes>
  <HiddenSlides>3</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 Employment Rights Act Webinar</dc:title>
  <dc:creator>neilw</dc:creator>
  <cp:lastModifiedBy>Lisa Hughes</cp:lastModifiedBy>
  <cp:revision>6</cp:revision>
  <dcterms:created xsi:type="dcterms:W3CDTF">2006-08-16T00:00:00Z</dcterms:created>
  <dcterms:modified xsi:type="dcterms:W3CDTF">2026-03-26T18:39:06Z</dcterms:modified>
  <dc:identifier>DAHEZQWojH8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0x0101000B9B75941A0E414BAFA564E2DFB8BA14</vt:lpwstr>
  </property>
</Properties>
</file>