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1613" r:id="rId3"/>
    <p:sldId id="1621" r:id="rId4"/>
    <p:sldId id="1626" r:id="rId5"/>
    <p:sldId id="1787" r:id="rId6"/>
    <p:sldId id="1833" r:id="rId7"/>
    <p:sldId id="1801" r:id="rId8"/>
    <p:sldId id="1834" r:id="rId9"/>
    <p:sldId id="1810" r:id="rId10"/>
    <p:sldId id="1827" r:id="rId11"/>
    <p:sldId id="1812" r:id="rId12"/>
    <p:sldId id="1847" r:id="rId13"/>
    <p:sldId id="1848" r:id="rId14"/>
    <p:sldId id="1836" r:id="rId15"/>
    <p:sldId id="1790" r:id="rId16"/>
    <p:sldId id="1818" r:id="rId17"/>
    <p:sldId id="1846" r:id="rId18"/>
    <p:sldId id="1793" r:id="rId19"/>
    <p:sldId id="1842" r:id="rId20"/>
    <p:sldId id="1774" r:id="rId21"/>
    <p:sldId id="1849" r:id="rId22"/>
    <p:sldId id="1843" r:id="rId23"/>
  </p:sldIdLst>
  <p:sldSz cx="12192000" cy="6858000"/>
  <p:notesSz cx="6797675" cy="9926638"/>
  <p:defaultTextStyle>
    <a:defPPr>
      <a:defRPr lang="en-K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CF0B"/>
    <a:srgbClr val="F1B00E"/>
    <a:srgbClr val="DB9F0B"/>
    <a:srgbClr val="883356"/>
    <a:srgbClr val="873353"/>
    <a:srgbClr val="963A5B"/>
    <a:srgbClr val="9F3C5D"/>
    <a:srgbClr val="9F384F"/>
    <a:srgbClr val="9F2C44"/>
    <a:srgbClr val="A72C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11"/>
    <p:restoredTop sz="94658"/>
  </p:normalViewPr>
  <p:slideViewPr>
    <p:cSldViewPr snapToGrid="0">
      <p:cViewPr>
        <p:scale>
          <a:sx n="43" d="100"/>
          <a:sy n="43" d="100"/>
        </p:scale>
        <p:origin x="1808" y="1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K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417A7-5FDD-CC40-ADC5-D64597076087}" type="datetimeFigureOut">
              <a:rPr lang="en-KE" smtClean="0"/>
              <a:t>8/6/26</a:t>
            </a:fld>
            <a:endParaRPr lang="en-K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K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K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DA5DB-26E3-374A-9726-67D3F7F8FF13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850785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DA5DB-26E3-374A-9726-67D3F7F8FF13}" type="slidenum">
              <a:rPr lang="en-KE" smtClean="0"/>
              <a:t>1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232258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6E721-BF29-5CCD-5454-219D18A2B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F95AB4-5546-BEF7-7B7F-75E77C209C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3A2E6F-9E7D-2F82-FDDC-1215B1AB87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5E496-7A09-FAC3-DE24-856418172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13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907888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70AA2-4300-C4F6-D71C-D126B52C5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2E8369-5CBC-9F11-E0D8-754748943A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29CD1E-2D24-6D69-560B-1CB88D256A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60FAC-DCE3-E07F-E752-05E7D3A6F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14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253965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F7AC7-4CAB-916B-EA0B-5A2C27016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BE9EEC-1EDB-A352-FACB-E8311C1401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E34966-4C3B-DE1E-3A53-790F7961E5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3BC1C-8E6C-D1CE-42EE-6C200350E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15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73236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83554-0D8F-EB35-E8D3-DF5AD6E0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1386BB-B8C6-F104-7D01-2170C5F676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D26C57-635B-80ED-B727-4D50FD0B7C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05C3B-B5B4-6013-F430-1F5E7E42F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16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098711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D7EC2-3250-99ED-B184-4D9568939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AB9684-DD2F-794A-883F-D67A8735E2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355174-9EE3-49C1-3070-EA4D4954F7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972DD-67A7-A94E-E2BD-010EDE1DEF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17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903478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48342-0D13-3E81-E4A6-29B931168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8FB392-A074-8303-D2DE-F96D5D1C09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724B52-B484-793B-5813-7F18E02E6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97125-33C5-0018-F44F-A2F9ABEAB3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18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8015865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ADB03-6ECE-90EA-7E93-E10D6969D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5BFB71-D36D-A471-8E14-547AA58B9D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6AF77E-2CB1-4AD7-A037-FEC8B43C3A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19F238-C947-324D-FAAF-34A6C1F730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19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0195380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38411-5224-D356-1B7E-8D997EB7F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373FED-8299-C419-F79D-18B99DF2A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14AE88-4AAE-4A77-0821-273BC20ACD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C5628-AD8D-6712-976C-23B262DA7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20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5028640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759E7-CE1A-89FF-25B0-23C9E2F3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15E2A1-9A4B-173A-8AB4-08BED7B926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05BEFE-5D39-FEA4-F244-03DBDE7DC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6D724-362B-F322-90AE-47BB487337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21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0970403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87D9C-B2AE-D434-F7E1-DCED79F5F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CC59E6-F311-FA11-CD6F-66B91A861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D3AFE-21E2-660C-D0CA-188B7DD78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2D03F-B01E-DDCE-0E38-BAC204F9C7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DA5DB-26E3-374A-9726-67D3F7F8FF13}" type="slidenum">
              <a:rPr lang="en-KE" smtClean="0"/>
              <a:t>22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829449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2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743087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4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030782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2B79C-4F5F-29DE-5862-88FA08A36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B10DDA-96B1-ACFA-67D5-775A0550F9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ACF0AB-4FA7-BBC1-FBED-3DC14517F1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5B99D-6F15-2148-B49F-67127DDA60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5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616343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E93F1-25C4-3865-F7DB-9EFF2BB25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AD0E68-9A82-E992-2927-16FF53C67D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AEEFC5-FB4B-A9BE-D548-1EE2F50EF5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410A85-ABCD-349A-F3F8-9F4CFA9077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6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666295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463D9-CB56-A2C2-2C69-8B9E94A7B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3D951A-FCC9-C44A-22CA-EEB7471ACD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239E3A-0DB8-CABC-63A6-B8B462C5B2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03514-0576-9ECC-936F-EA1AC1295C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8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707629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78079-BF88-3C13-87F8-F0C2FCBDE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43118E-71E1-9402-E6F0-6BF355E60F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A6C67F-657C-86EC-F825-6FC19AC2C4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FB688-8273-36B5-D037-899B647C9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10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200224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905AD-120B-7769-9114-DADCE6271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C932F4-B089-6E36-CB70-6D9D10F3AC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BFDBCB-3FCC-79F8-2087-BDDBB8D732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CAD06-E263-9A7B-8869-15A8BC4DA0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11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72790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AC532-B953-A9BA-385D-33B65FFBD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27CB34-6A1D-0D02-EA99-0E1F3EEAA7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8F81A-A9DB-9082-3C5D-707FC7F713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83EA20-C68A-44F9-9501-1F391D2659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AF184-48E8-4742-9CDD-5E341C65B6E0}" type="slidenum">
              <a:rPr lang="en-KE" smtClean="0"/>
              <a:t>12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5360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28291-A917-D65C-7206-84DA79792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K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9425FC-7E73-91CF-0DC7-6587292D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110AC-95EC-CF98-ECED-2A9D0A651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B5C95-F763-FB0A-0566-750E20DD9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20B16-DD06-12C5-2576-52C12149B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24289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B2C71-F696-7019-AAC5-CC3D94430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K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0A5B34-1B75-9227-2D7E-7F4D8CC934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C71B6-6F2E-8F83-5F3D-E8AAFE3A4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4ACEA-1F6A-043B-7127-2B3133136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49F14-F3ED-12AC-F24F-5A0363C29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28321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D0C490-8ECE-88E7-CEE0-EEEA181DC6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K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D9D43D-D7BC-F398-5B2D-7A3E1BDD74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B8C7F-57AC-A0F7-F7B7-F32830255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84E82-434C-9075-5853-BCEB47D7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0F360-DFE1-B05E-4C7E-FDBC22CC8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20043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D0675-8936-9D1D-D547-31561B728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9A760-FDA9-D55C-5415-748D5E986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1B9EE-07D6-0862-D00E-3ADFC5303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B94F6-6C78-D828-0EEE-DE9C7CF89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D8D5E-376A-B570-4FBD-D228C40ED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921165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6DA8D-D2BC-4237-7DF5-5E002F825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02177-9DD9-6D97-DE00-42545FD8B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A8BD3-7950-DD26-384E-FF4FF3D07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65E9D-15DE-5ADC-F04B-B92BE3DB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A4E4C-4090-1295-F80C-485F1A1B3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928294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12771-9EBD-476D-F1B1-AC8ADAB4A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882DB-F2B2-7487-FEC4-273F31DB9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53D230-28FE-18B7-9C11-C170B9F6C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206764-4F9A-D73E-D750-DA70C405D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B870F6-4A13-CDF6-270D-882730B38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C3AB-3233-9B57-AE00-EEA040A48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768776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776DD-3076-DF27-7D1F-B92FF4596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22A35-E199-70CF-FE5F-044086C5BE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0A343B-AA38-C7E3-BE89-2CB538894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128459-2F50-A676-9D49-E3FFBEBFCE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16AF48-5582-5C29-E873-219FDDB66E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16785C-27F2-9DB1-10AB-BD55EB08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D44B9A-1F5E-0059-0EB2-756663C36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E7E2F9-EFE9-967E-948A-4EFED42E1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523711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1FFC7-32E3-2245-157A-23C721774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K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10639-9276-BACD-C3FA-44E80CEBA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E424DF-9774-ED55-491C-CFF831F09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FEC050-D733-9859-0950-F91F68CCC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56441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111C86-59B4-CC7B-F134-8F481B76F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FA0383-DDF9-676F-6996-324432D12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F61A6-7083-1B16-6318-0F10EA3C2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60679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F1C7E-2DD7-7263-3CC3-0976F94AD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4E09D-65EC-DB94-ADFE-D6661560A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035A1A-BF10-42C3-D29A-4F6C12D9B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AE4C4-E6F8-EB86-8F51-159909DE3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EAB70-6D9D-91A8-573A-2DF7579F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C931E-1F1E-5A9C-E5EE-3D057CCCC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172432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10F78-6F97-5825-3C4E-B553DD642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K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7B05DB-84D7-FD10-F890-FF8DB8A805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K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D6322-E440-CBEE-5EF7-171586848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706CC-6079-935A-7A36-FDE6EEC2F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2A2C9C-808D-C925-BB94-9D5045BA7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CA168F-A6AB-3D0A-3EAF-EC4AE86FA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415719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C48934-1FD0-B7FA-55CA-A066406BC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4E53D-9CE1-E462-DA95-761FB8D0C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780DF-BBAB-9B44-CFF8-B4108B258D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BD918-78E8-8E40-921F-BB393A6015D0}" type="datetimeFigureOut">
              <a:rPr lang="en-KE" smtClean="0"/>
              <a:t>8/6/26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1F586-1996-16D9-B289-49F7360210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DAB39-A68F-4155-75AB-4C774B86B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03AEE-59F3-BD43-A3E1-5EA96A574A77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883421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K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D691B9C8-6CD8-F538-EFF9-E04671A162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580" y="285608"/>
            <a:ext cx="7714818" cy="56851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FE9506-BED1-CE6C-D031-E8B1F4C90A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34" y="0"/>
            <a:ext cx="7714818" cy="56851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EC5574-DB31-D72C-9EB2-565069B2026D}"/>
              </a:ext>
            </a:extLst>
          </p:cNvPr>
          <p:cNvSpPr txBox="1"/>
          <p:nvPr/>
        </p:nvSpPr>
        <p:spPr>
          <a:xfrm>
            <a:off x="2884716" y="6488668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KE" sz="1400" kern="1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Respect | </a:t>
            </a:r>
            <a:r>
              <a:rPr lang="en-US" sz="1400" kern="1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Fairness</a:t>
            </a:r>
            <a:r>
              <a:rPr lang="en-KE" sz="1400" kern="1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| Resilience | Resolve</a:t>
            </a:r>
            <a:endParaRPr lang="en-KE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 descr="A logo for a company&#10;&#10;Description automatically generated">
            <a:extLst>
              <a:ext uri="{FF2B5EF4-FFF2-40B4-BE49-F238E27FC236}">
                <a16:creationId xmlns:a16="http://schemas.microsoft.com/office/drawing/2014/main" id="{78308034-5F2A-4A7E-1B82-DFB15BAE3B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2456" y="5935178"/>
            <a:ext cx="1007345" cy="683692"/>
          </a:xfrm>
          <a:prstGeom prst="rect">
            <a:avLst/>
          </a:prstGeom>
        </p:spPr>
      </p:pic>
      <p:pic>
        <p:nvPicPr>
          <p:cNvPr id="26" name="Picture 2" descr="Civil Mediation Council — The No. 1 information resource for ...">
            <a:extLst>
              <a:ext uri="{FF2B5EF4-FFF2-40B4-BE49-F238E27FC236}">
                <a16:creationId xmlns:a16="http://schemas.microsoft.com/office/drawing/2014/main" id="{6D41919F-0F46-908E-B66E-4B1C6AF95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178" y="5924381"/>
            <a:ext cx="1361416" cy="69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47B06-CA36-BE48-4916-60440B6758B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8015" y="5961989"/>
            <a:ext cx="1801571" cy="477448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20638EA4-4244-FC33-3BD9-5F4A8D479949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15550" y="5536877"/>
            <a:ext cx="2352365" cy="13276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F93BFD-9FD2-8435-D5E5-D14C7A69BE4A}"/>
              </a:ext>
            </a:extLst>
          </p:cNvPr>
          <p:cNvSpPr txBox="1">
            <a:spLocks/>
          </p:cNvSpPr>
          <p:nvPr/>
        </p:nvSpPr>
        <p:spPr>
          <a:xfrm>
            <a:off x="652205" y="1838567"/>
            <a:ext cx="7056679" cy="327319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b="1" dirty="0">
                <a:latin typeface="Garamond" panose="02020404030301010803" pitchFamily="18" charset="0"/>
              </a:rPr>
              <a:t>	</a:t>
            </a:r>
          </a:p>
          <a:p>
            <a:pPr>
              <a:lnSpc>
                <a:spcPct val="100000"/>
              </a:lnSpc>
            </a:pPr>
            <a:endParaRPr lang="en-GB" sz="4000" b="1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n-GB" sz="4000" b="1" dirty="0">
                <a:latin typeface="Century Gothic" panose="020B0502020202020204" pitchFamily="34" charset="0"/>
              </a:rPr>
              <a:t>Workplace Mediation: resolving conflict at work</a:t>
            </a:r>
          </a:p>
          <a:p>
            <a:pPr>
              <a:lnSpc>
                <a:spcPct val="100000"/>
              </a:lnSpc>
            </a:pPr>
            <a:endParaRPr lang="en-GB" sz="4000" b="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endParaRPr lang="en-GB" sz="36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4000" b="1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br>
              <a:rPr lang="en-KE" sz="4000">
                <a:latin typeface="Garamond" panose="02020404030301010803" pitchFamily="18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KE" sz="40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Final_DHR_Logo2.png">
            <a:extLst>
              <a:ext uri="{FF2B5EF4-FFF2-40B4-BE49-F238E27FC236}">
                <a16:creationId xmlns:a16="http://schemas.microsoft.com/office/drawing/2014/main" id="{CA23BEF5-8146-7D33-557A-61BD8A1A9E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3780" y="112222"/>
            <a:ext cx="3517220" cy="175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89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4E036-1ECE-BA52-8597-EC06F414B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74+ Thousand Professional Female Walking Side View Royalty-Free Images,  Stock Photos &amp; Pictures | Shutterstock">
            <a:extLst>
              <a:ext uri="{FF2B5EF4-FFF2-40B4-BE49-F238E27FC236}">
                <a16:creationId xmlns:a16="http://schemas.microsoft.com/office/drawing/2014/main" id="{5BAA2458-1A35-B4AE-B4ED-480468739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03511" y="1910688"/>
            <a:ext cx="2708161" cy="4308438"/>
          </a:xfrm>
          <a:prstGeom prst="rect">
            <a:avLst/>
          </a:prstGeom>
        </p:spPr>
      </p:pic>
      <p:pic>
        <p:nvPicPr>
          <p:cNvPr id="14" name="Picture 13" descr="7,600+ Bored Man Stock Illustrations ...">
            <a:extLst>
              <a:ext uri="{FF2B5EF4-FFF2-40B4-BE49-F238E27FC236}">
                <a16:creationId xmlns:a16="http://schemas.microsoft.com/office/drawing/2014/main" id="{4D0DF3AC-5F02-F99B-C9A2-B7895BFB87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950690" y="1383249"/>
            <a:ext cx="4116980" cy="4502543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A40083-C859-B6BB-1136-D132E96C99D7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0264EA29-1172-AB68-CE81-F02CA855C1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43D6BB-43E7-A8A9-E1FC-4971E9689690}"/>
              </a:ext>
            </a:extLst>
          </p:cNvPr>
          <p:cNvSpPr txBox="1"/>
          <p:nvPr/>
        </p:nvSpPr>
        <p:spPr>
          <a:xfrm>
            <a:off x="0" y="691142"/>
            <a:ext cx="6602820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sz="300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The Parties arrive in different moods and frames of mind</a:t>
            </a:r>
            <a:endParaRPr lang="en-KE" sz="2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E9BEE3-4C97-9017-1A65-81F24D14025F}"/>
              </a:ext>
            </a:extLst>
          </p:cNvPr>
          <p:cNvSpPr txBox="1"/>
          <p:nvPr/>
        </p:nvSpPr>
        <p:spPr>
          <a:xfrm>
            <a:off x="903511" y="5885792"/>
            <a:ext cx="26236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8" name="Picture 27" descr="Group psychotherapy persons sitting in circle and talking people meeting  psychotherapy training | Premium Vector">
            <a:extLst>
              <a:ext uri="{FF2B5EF4-FFF2-40B4-BE49-F238E27FC236}">
                <a16:creationId xmlns:a16="http://schemas.microsoft.com/office/drawing/2014/main" id="{A22C3023-97D7-4676-AC0E-E70C6CDDAA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7373" y="2822948"/>
            <a:ext cx="5554684" cy="2777342"/>
          </a:xfrm>
          <a:prstGeom prst="rect">
            <a:avLst/>
          </a:prstGeom>
        </p:spPr>
      </p:pic>
      <p:pic>
        <p:nvPicPr>
          <p:cNvPr id="2" name="Picture 1" descr="Final_DHR_Logo2.png">
            <a:extLst>
              <a:ext uri="{FF2B5EF4-FFF2-40B4-BE49-F238E27FC236}">
                <a16:creationId xmlns:a16="http://schemas.microsoft.com/office/drawing/2014/main" id="{06179A3A-C763-BBA9-52BE-FCB44216BF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5908" y="151348"/>
            <a:ext cx="3266942" cy="163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27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EB070-6A21-696F-0DA1-A07DE360F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E5CE7EB-FDD2-4296-AF07-B70F779EF1CC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EF8600F4-6904-0CEE-FFFA-7184EB63DC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7D21F6E-C043-5FF5-EA84-32D3DAF2E0AB}"/>
              </a:ext>
            </a:extLst>
          </p:cNvPr>
          <p:cNvSpPr txBox="1">
            <a:spLocks/>
          </p:cNvSpPr>
          <p:nvPr/>
        </p:nvSpPr>
        <p:spPr>
          <a:xfrm>
            <a:off x="270978" y="1629710"/>
            <a:ext cx="11578257" cy="420421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Some parties keen to get on with it.   Some parties wish to be somewhere else. </a:t>
            </a:r>
          </a:p>
          <a:p>
            <a:endParaRPr lang="en-GB" sz="26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Individual perspectives change between first meeting and joint meeting – parties may have changed thinking and perhaps see things differently.</a:t>
            </a:r>
          </a:p>
          <a:p>
            <a:endParaRPr lang="en-GB" sz="26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Hope and Anxiety comes from the road ahead – will we make it, or will we make it worse?</a:t>
            </a:r>
          </a:p>
          <a:p>
            <a:endParaRPr lang="en-GB" sz="26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Hope and Anxiety can arise from disbelief, regret and </a:t>
            </a:r>
          </a:p>
          <a:p>
            <a:r>
              <a:rPr lang="en-GB" sz="2600" dirty="0">
                <a:latin typeface="Century Gothic" panose="020B0502020202020204" pitchFamily="34" charset="0"/>
              </a:rPr>
              <a:t>    perhaps and/or embarrassment at own behaviour.</a:t>
            </a:r>
          </a:p>
          <a:p>
            <a:endParaRPr lang="en-GB" sz="2200" dirty="0">
              <a:latin typeface="Century Gothic" panose="020B0502020202020204" pitchFamily="34" charset="0"/>
            </a:endParaRPr>
          </a:p>
          <a:p>
            <a:pPr marL="342900" marR="1651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90170" algn="l"/>
                <a:tab pos="7111365" algn="l"/>
              </a:tabLst>
            </a:pPr>
            <a:endParaRPr lang="en-GB" sz="22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>
              <a:latin typeface="Garamond" panose="02020404030301010803" pitchFamily="18" charset="0"/>
            </a:endParaRPr>
          </a:p>
        </p:txBody>
      </p:sp>
      <p:pic>
        <p:nvPicPr>
          <p:cNvPr id="27" name="Picture 26" descr="Happy Sad Angry: Over 94,697 Royalty-Free Licensable Stock Illustrations &amp;  Drawings | Shutterstock">
            <a:extLst>
              <a:ext uri="{FF2B5EF4-FFF2-40B4-BE49-F238E27FC236}">
                <a16:creationId xmlns:a16="http://schemas.microsoft.com/office/drawing/2014/main" id="{E0B1E6BB-B97D-6EC0-B183-F219AE323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615" y="5228290"/>
            <a:ext cx="2707198" cy="164072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BC193A4-7B63-0918-D7DE-0DD2B4D15E68}"/>
              </a:ext>
            </a:extLst>
          </p:cNvPr>
          <p:cNvSpPr txBox="1"/>
          <p:nvPr/>
        </p:nvSpPr>
        <p:spPr>
          <a:xfrm>
            <a:off x="9000021" y="6730029"/>
            <a:ext cx="2351057" cy="1279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endParaRPr lang="en-US" dirty="0"/>
          </a:p>
        </p:txBody>
      </p:sp>
      <p:pic>
        <p:nvPicPr>
          <p:cNvPr id="2" name="Picture 1" descr="Final_DHR_Logo2.png">
            <a:extLst>
              <a:ext uri="{FF2B5EF4-FFF2-40B4-BE49-F238E27FC236}">
                <a16:creationId xmlns:a16="http://schemas.microsoft.com/office/drawing/2014/main" id="{FACF7CFB-D279-3353-CB9C-8E66854B4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013" y="254000"/>
            <a:ext cx="2463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51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B44DA-ABF3-47BA-6840-DF15D01FE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EB9150D-4CBB-CD44-ED4E-7E2A6410EA24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3357A1AB-C45D-A28D-247A-17C0A0A44C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pic>
        <p:nvPicPr>
          <p:cNvPr id="31" name="Picture 30" descr="The Best Way to Scramble Eggs (I Tested 6 Methods!) | The Kitchn">
            <a:extLst>
              <a:ext uri="{FF2B5EF4-FFF2-40B4-BE49-F238E27FC236}">
                <a16:creationId xmlns:a16="http://schemas.microsoft.com/office/drawing/2014/main" id="{2D7FF358-BB3C-B3E7-E001-DCAF6FDAC7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5106" y="2057400"/>
            <a:ext cx="6568128" cy="447560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317FCC3-0DE1-26AE-39AD-E9C7F5F2A26D}"/>
              </a:ext>
            </a:extLst>
          </p:cNvPr>
          <p:cNvSpPr txBox="1"/>
          <p:nvPr/>
        </p:nvSpPr>
        <p:spPr>
          <a:xfrm>
            <a:off x="-668" y="705551"/>
            <a:ext cx="5832556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sz="300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GB" sz="2800" dirty="0">
                <a:latin typeface="Century Gothic" panose="020B0502020202020204" pitchFamily="34" charset="0"/>
              </a:rPr>
              <a:t>As a mediator, what are we doing? – ‘</a:t>
            </a:r>
            <a:r>
              <a:rPr lang="en-GB" sz="2800" b="1" dirty="0">
                <a:latin typeface="Century Gothic" panose="020B0502020202020204" pitchFamily="34" charset="0"/>
              </a:rPr>
              <a:t>unscrambling an egg!’</a:t>
            </a:r>
            <a:endParaRPr lang="en-KE" sz="2800" b="1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Final_DHR_Logo2.png">
            <a:extLst>
              <a:ext uri="{FF2B5EF4-FFF2-40B4-BE49-F238E27FC236}">
                <a16:creationId xmlns:a16="http://schemas.microsoft.com/office/drawing/2014/main" id="{08B4391A-3812-B598-8F8F-B11B3389C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234" y="254000"/>
            <a:ext cx="2463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61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11821-E7C9-5C54-4E6A-8804B8096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2FA5BCF-3CDC-6E29-5CF5-17508AC7B918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E7D70E6C-90FA-0DA7-7E45-A72070774C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006DF72-F997-21DC-28A4-370F1EF97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1665515"/>
            <a:ext cx="7876899" cy="4614112"/>
          </a:xfrm>
        </p:spPr>
        <p:txBody>
          <a:bodyPr wrap="square">
            <a:noAutofit/>
          </a:bodyPr>
          <a:lstStyle/>
          <a:p>
            <a:r>
              <a:rPr lang="en-GB" sz="2600" dirty="0">
                <a:latin typeface="Century Gothic" panose="020B0502020202020204" pitchFamily="34" charset="0"/>
              </a:rPr>
              <a:t>Supporting the </a:t>
            </a:r>
            <a:r>
              <a:rPr lang="en-GB" sz="2600" b="1" i="1" dirty="0">
                <a:latin typeface="Century Gothic" panose="020B0502020202020204" pitchFamily="34" charset="0"/>
              </a:rPr>
              <a:t>coming back together.</a:t>
            </a:r>
            <a:endParaRPr lang="en-GB" sz="2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Century Gothic" panose="020B0502020202020204" pitchFamily="34" charset="0"/>
              </a:rPr>
              <a:t>   - metaphorically and physically, for the first time, after        	weeks, months or years of conflict and distance.</a:t>
            </a:r>
          </a:p>
          <a:p>
            <a:pPr marL="0" indent="0">
              <a:buNone/>
            </a:pPr>
            <a:r>
              <a:rPr lang="en-GB" sz="2400" dirty="0">
                <a:latin typeface="Century Gothic" panose="020B0502020202020204" pitchFamily="34" charset="0"/>
              </a:rPr>
              <a:t>   - </a:t>
            </a:r>
            <a:r>
              <a:rPr lang="en-GB" sz="2600" dirty="0">
                <a:latin typeface="Century Gothic" panose="020B0502020202020204" pitchFamily="34" charset="0"/>
              </a:rPr>
              <a:t>with </a:t>
            </a:r>
            <a:r>
              <a:rPr lang="en-GB" sz="2600" b="1" i="1" dirty="0">
                <a:latin typeface="Century Gothic" panose="020B0502020202020204" pitchFamily="34" charset="0"/>
              </a:rPr>
              <a:t>different, clearer, or new eyes </a:t>
            </a:r>
            <a:r>
              <a:rPr lang="en-GB" sz="2600" dirty="0">
                <a:latin typeface="Century Gothic" panose="020B0502020202020204" pitchFamily="34" charset="0"/>
              </a:rPr>
              <a:t>on the situation and   	their own experience of it.</a:t>
            </a:r>
          </a:p>
          <a:p>
            <a:pPr marL="0" indent="0">
              <a:buNone/>
            </a:pPr>
            <a:endParaRPr lang="en-GB" sz="1300" dirty="0">
              <a:latin typeface="Century Gothic" panose="020B0502020202020204" pitchFamily="34" charset="0"/>
            </a:endParaRPr>
          </a:p>
          <a:p>
            <a:r>
              <a:rPr lang="en-GB" sz="2600" dirty="0">
                <a:latin typeface="Century Gothic" panose="020B0502020202020204" pitchFamily="34" charset="0"/>
              </a:rPr>
              <a:t>Supporting them to arrive at the mediation process/joint meeting </a:t>
            </a:r>
            <a:r>
              <a:rPr lang="en-GB" sz="2600" b="1" i="1" dirty="0">
                <a:latin typeface="Century Gothic" panose="020B0502020202020204" pitchFamily="34" charset="0"/>
              </a:rPr>
              <a:t>clearer about their own experience.</a:t>
            </a:r>
          </a:p>
          <a:p>
            <a:pPr marL="0" indent="0">
              <a:buNone/>
            </a:pPr>
            <a:r>
              <a:rPr lang="en-GB" sz="2600" b="1" i="1" dirty="0">
                <a:latin typeface="Century Gothic" panose="020B0502020202020204" pitchFamily="34" charset="0"/>
              </a:rPr>
              <a:t>   </a:t>
            </a:r>
            <a:r>
              <a:rPr lang="en-GB" sz="2600" dirty="0">
                <a:latin typeface="Century Gothic" panose="020B0502020202020204" pitchFamily="34" charset="0"/>
              </a:rPr>
              <a:t>- and </a:t>
            </a:r>
            <a:r>
              <a:rPr lang="en-GB" sz="2600" b="1" i="1" dirty="0">
                <a:latin typeface="Century Gothic" panose="020B0502020202020204" pitchFamily="34" charset="0"/>
              </a:rPr>
              <a:t>feeling confident enough and safe enough </a:t>
            </a:r>
            <a:r>
              <a:rPr lang="en-GB" sz="2600" dirty="0">
                <a:latin typeface="Century Gothic" panose="020B0502020202020204" pitchFamily="34" charset="0"/>
              </a:rPr>
              <a:t>to discuss    </a:t>
            </a:r>
          </a:p>
          <a:p>
            <a:pPr marL="0" indent="0">
              <a:buNone/>
            </a:pPr>
            <a:r>
              <a:rPr lang="en-GB" sz="2600" dirty="0">
                <a:latin typeface="Century Gothic" panose="020B0502020202020204" pitchFamily="34" charset="0"/>
              </a:rPr>
              <a:t>        it in the joint discussion.</a:t>
            </a:r>
          </a:p>
        </p:txBody>
      </p:sp>
      <p:pic>
        <p:nvPicPr>
          <p:cNvPr id="31" name="Picture 30" descr="The Best Way to Scramble Eggs (I Tested 6 Methods!) | The Kitchn">
            <a:extLst>
              <a:ext uri="{FF2B5EF4-FFF2-40B4-BE49-F238E27FC236}">
                <a16:creationId xmlns:a16="http://schemas.microsoft.com/office/drawing/2014/main" id="{C45219A7-F6FB-266E-1003-36E11EE77F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2819" y="3049355"/>
            <a:ext cx="3668361" cy="3637001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F0526551-2F17-6E89-D08C-F1199932BFEA}"/>
              </a:ext>
            </a:extLst>
          </p:cNvPr>
          <p:cNvGrpSpPr/>
          <p:nvPr/>
        </p:nvGrpSpPr>
        <p:grpSpPr>
          <a:xfrm rot="21169335">
            <a:off x="7930970" y="1677298"/>
            <a:ext cx="2815312" cy="1057171"/>
            <a:chOff x="7764562" y="795450"/>
            <a:chExt cx="2815312" cy="1057171"/>
          </a:xfrm>
        </p:grpSpPr>
        <p:pic>
          <p:nvPicPr>
            <p:cNvPr id="3" name="Picture 6" descr="The Complete Guide to a Professional Office Cleaning Service for 2018 -  BearCom Building Services">
              <a:extLst>
                <a:ext uri="{FF2B5EF4-FFF2-40B4-BE49-F238E27FC236}">
                  <a16:creationId xmlns:a16="http://schemas.microsoft.com/office/drawing/2014/main" id="{396323C5-9B2A-FA2C-5BB2-8972C709E8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alphaModFix amt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4562" y="795450"/>
              <a:ext cx="1748213" cy="1046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6AD7671-687F-9947-1071-824FEB6471B7}"/>
                </a:ext>
              </a:extLst>
            </p:cNvPr>
            <p:cNvSpPr txBox="1"/>
            <p:nvPr/>
          </p:nvSpPr>
          <p:spPr>
            <a:xfrm>
              <a:off x="8279241" y="989521"/>
              <a:ext cx="2300633" cy="824784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800" dirty="0">
                  <a:latin typeface="Garamond" panose="020204040303010108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‘</a:t>
              </a:r>
              <a:r>
                <a:rPr lang="en-GB" sz="900" dirty="0">
                  <a:effectLst/>
                  <a:latin typeface="Garamond" panose="020204040303010108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An actual or perceived disagreement, dispute or difference</a:t>
              </a:r>
              <a:r>
                <a:rPr lang="en-GB" sz="900" dirty="0">
                  <a:latin typeface="Garamond" panose="020204040303010108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… </a:t>
              </a:r>
              <a:r>
                <a:rPr lang="en-GB" sz="900" dirty="0">
                  <a:effectLst/>
                  <a:latin typeface="Garamond" panose="020204040303010108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usually leading to an increased level of tension between affected parties.’ </a:t>
              </a:r>
            </a:p>
            <a:p>
              <a:pPr algn="ctr"/>
              <a:endParaRPr lang="en-GB" sz="900" dirty="0">
                <a:latin typeface="Garamond" panose="02020404030301010803" pitchFamily="18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ctr"/>
              <a:r>
                <a:rPr lang="en-GB" sz="900" dirty="0">
                  <a:effectLst/>
                  <a:latin typeface="Garamond" panose="020204040303010108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‘conflict is an experience… a social experience’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65FA4FD-79A8-58A2-7CE7-E874168C55D8}"/>
                </a:ext>
              </a:extLst>
            </p:cNvPr>
            <p:cNvSpPr txBox="1"/>
            <p:nvPr/>
          </p:nvSpPr>
          <p:spPr>
            <a:xfrm>
              <a:off x="7764562" y="799411"/>
              <a:ext cx="2815312" cy="10532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1F724CD-0BA7-F000-76C8-0226FE0A6183}"/>
                </a:ext>
              </a:extLst>
            </p:cNvPr>
            <p:cNvGrpSpPr/>
            <p:nvPr/>
          </p:nvGrpSpPr>
          <p:grpSpPr>
            <a:xfrm>
              <a:off x="10316512" y="803974"/>
              <a:ext cx="198116" cy="140771"/>
              <a:chOff x="4034463" y="625397"/>
              <a:chExt cx="6590485" cy="5289472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C6468BE-8BC9-70AE-F140-2562469218C4}"/>
                  </a:ext>
                </a:extLst>
              </p:cNvPr>
              <p:cNvSpPr/>
              <p:nvPr/>
            </p:nvSpPr>
            <p:spPr>
              <a:xfrm rot="11208202">
                <a:off x="7225308" y="625397"/>
                <a:ext cx="870623" cy="512593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4358D869-2208-7C54-A055-B0C8254B8F3E}"/>
                  </a:ext>
                </a:extLst>
              </p:cNvPr>
              <p:cNvSpPr/>
              <p:nvPr/>
            </p:nvSpPr>
            <p:spPr>
              <a:xfrm rot="11359486">
                <a:off x="4977955" y="1994010"/>
                <a:ext cx="3038150" cy="2520426"/>
              </a:xfrm>
              <a:prstGeom prst="ellipse">
                <a:avLst/>
              </a:prstGeom>
              <a:gradFill flip="none" rotWithShape="1">
                <a:gsLst>
                  <a:gs pos="44000">
                    <a:srgbClr val="002060"/>
                  </a:gs>
                  <a:gs pos="63000">
                    <a:srgbClr val="00B0F0"/>
                  </a:gs>
                  <a:gs pos="66000">
                    <a:srgbClr val="FFC000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340B92B3-0233-26DE-D597-D6460FEAF1E8}"/>
                  </a:ext>
                </a:extLst>
              </p:cNvPr>
              <p:cNvSpPr/>
              <p:nvPr/>
            </p:nvSpPr>
            <p:spPr>
              <a:xfrm rot="12096413">
                <a:off x="7562275" y="1357605"/>
                <a:ext cx="1702589" cy="114714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B25CBFE4-9284-75D2-F01E-FA688DDC52F1}"/>
                  </a:ext>
                </a:extLst>
              </p:cNvPr>
              <p:cNvSpPr/>
              <p:nvPr/>
            </p:nvSpPr>
            <p:spPr>
              <a:xfrm rot="7324368">
                <a:off x="7970417" y="2995170"/>
                <a:ext cx="1740043" cy="1438837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E8F1339-89C5-6353-0BB6-0AECE8782ABC}"/>
                  </a:ext>
                </a:extLst>
              </p:cNvPr>
              <p:cNvSpPr/>
              <p:nvPr/>
            </p:nvSpPr>
            <p:spPr>
              <a:xfrm rot="9919635">
                <a:off x="6186619" y="4554998"/>
                <a:ext cx="1939976" cy="1040770"/>
              </a:xfrm>
              <a:prstGeom prst="ellipse">
                <a:avLst/>
              </a:prstGeom>
              <a:gradFill flip="none" rotWithShape="1">
                <a:gsLst>
                  <a:gs pos="42000">
                    <a:srgbClr val="002060"/>
                  </a:gs>
                  <a:gs pos="63000">
                    <a:srgbClr val="00B0F0"/>
                  </a:gs>
                  <a:gs pos="69000">
                    <a:srgbClr val="FFC0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28677134-A1E0-24CC-407B-EBCEBC2D8CFB}"/>
                  </a:ext>
                </a:extLst>
              </p:cNvPr>
              <p:cNvSpPr/>
              <p:nvPr/>
            </p:nvSpPr>
            <p:spPr>
              <a:xfrm rot="12767425">
                <a:off x="4671984" y="4345445"/>
                <a:ext cx="1266825" cy="70079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0DAE559D-1758-DAFC-5BC9-A1094CF010D2}"/>
                  </a:ext>
                </a:extLst>
              </p:cNvPr>
              <p:cNvSpPr/>
              <p:nvPr/>
            </p:nvSpPr>
            <p:spPr>
              <a:xfrm rot="10107876">
                <a:off x="5847034" y="1123373"/>
                <a:ext cx="1453402" cy="70079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8F7EF5F-69E5-D3C3-154D-52ADC78ED5C7}"/>
                  </a:ext>
                </a:extLst>
              </p:cNvPr>
              <p:cNvSpPr/>
              <p:nvPr/>
            </p:nvSpPr>
            <p:spPr>
              <a:xfrm rot="6879460">
                <a:off x="9485283" y="1751101"/>
                <a:ext cx="1273302" cy="100602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BD40460-946C-3875-6328-A20768076133}"/>
                  </a:ext>
                </a:extLst>
              </p:cNvPr>
              <p:cNvSpPr/>
              <p:nvPr/>
            </p:nvSpPr>
            <p:spPr>
              <a:xfrm rot="11698722">
                <a:off x="5241119" y="5518586"/>
                <a:ext cx="820829" cy="390595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6F4600F-8FAB-D7D0-9130-7315DC931DAC}"/>
                  </a:ext>
                </a:extLst>
              </p:cNvPr>
              <p:cNvSpPr/>
              <p:nvPr/>
            </p:nvSpPr>
            <p:spPr>
              <a:xfrm rot="9487002">
                <a:off x="7958366" y="5165639"/>
                <a:ext cx="1270656" cy="749230"/>
              </a:xfrm>
              <a:prstGeom prst="ellipse">
                <a:avLst/>
              </a:prstGeom>
              <a:gradFill>
                <a:gsLst>
                  <a:gs pos="1000">
                    <a:srgbClr val="FFC000"/>
                  </a:gs>
                  <a:gs pos="56000">
                    <a:srgbClr val="FFC000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6AA53FAB-AF8D-DA59-2748-ADD2543C0651}"/>
                  </a:ext>
                </a:extLst>
              </p:cNvPr>
              <p:cNvSpPr/>
              <p:nvPr/>
            </p:nvSpPr>
            <p:spPr>
              <a:xfrm rot="7886135">
                <a:off x="4550827" y="1884032"/>
                <a:ext cx="1117084" cy="550839"/>
              </a:xfrm>
              <a:prstGeom prst="ellipse">
                <a:avLst/>
              </a:prstGeom>
              <a:gradFill flip="none" rotWithShape="1">
                <a:gsLst>
                  <a:gs pos="39000">
                    <a:srgbClr val="002060"/>
                  </a:gs>
                  <a:gs pos="69000">
                    <a:srgbClr val="00B0F0"/>
                  </a:gs>
                  <a:gs pos="79000">
                    <a:srgbClr val="FFC000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FB89A28D-DA7D-A232-97DD-8C58EF5D3B44}"/>
                  </a:ext>
                </a:extLst>
              </p:cNvPr>
              <p:cNvSpPr/>
              <p:nvPr/>
            </p:nvSpPr>
            <p:spPr>
              <a:xfrm rot="15953047">
                <a:off x="4089776" y="3261843"/>
                <a:ext cx="1010340" cy="564422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16558AA4-18AF-2E1B-87A6-7E1BE1E475DF}"/>
                  </a:ext>
                </a:extLst>
              </p:cNvPr>
              <p:cNvSpPr/>
              <p:nvPr/>
            </p:nvSpPr>
            <p:spPr>
              <a:xfrm rot="8753935">
                <a:off x="5206123" y="1097994"/>
                <a:ext cx="673091" cy="322953"/>
              </a:xfrm>
              <a:prstGeom prst="ellipse">
                <a:avLst/>
              </a:prstGeom>
              <a:gradFill>
                <a:gsLst>
                  <a:gs pos="1000">
                    <a:srgbClr val="FFC000"/>
                  </a:gs>
                  <a:gs pos="61000">
                    <a:srgbClr val="FFC000"/>
                  </a:gs>
                  <a:gs pos="100000">
                    <a:srgbClr val="FFC000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A6C77162-7E07-875B-4451-A2C78CD753EB}"/>
                  </a:ext>
                </a:extLst>
              </p:cNvPr>
              <p:cNvSpPr/>
              <p:nvPr/>
            </p:nvSpPr>
            <p:spPr>
              <a:xfrm rot="15524835">
                <a:off x="3890282" y="4227359"/>
                <a:ext cx="542692" cy="254330"/>
              </a:xfrm>
              <a:prstGeom prst="ellipse">
                <a:avLst/>
              </a:prstGeom>
              <a:gradFill>
                <a:gsLst>
                  <a:gs pos="83000">
                    <a:srgbClr val="002060"/>
                  </a:gs>
                  <a:gs pos="100000">
                    <a:srgbClr val="002060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B2FE420-CFE8-55B1-5173-C555A5CC308B}"/>
                  </a:ext>
                </a:extLst>
              </p:cNvPr>
              <p:cNvSpPr/>
              <p:nvPr/>
            </p:nvSpPr>
            <p:spPr>
              <a:xfrm rot="7174112">
                <a:off x="3976266" y="2536770"/>
                <a:ext cx="552432" cy="29382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</p:grpSp>
      </p:grpSp>
      <p:pic>
        <p:nvPicPr>
          <p:cNvPr id="32" name="Picture 31" descr="Final_DHR_Logo2.png">
            <a:extLst>
              <a:ext uri="{FF2B5EF4-FFF2-40B4-BE49-F238E27FC236}">
                <a16:creationId xmlns:a16="http://schemas.microsoft.com/office/drawing/2014/main" id="{70849EC2-9129-1B01-F2C1-53ACA65DFE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9715" y="0"/>
            <a:ext cx="2463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30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5F3C1-1379-3A45-32F0-DF628C423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A693FAE-A9F7-9AAB-B353-7BF768126EEC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3337A280-340F-997B-74E3-4E5767414B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C4BD53C-6D8C-5ADD-B101-31444C208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4" y="1840890"/>
            <a:ext cx="7755874" cy="4614112"/>
          </a:xfrm>
        </p:spPr>
        <p:txBody>
          <a:bodyPr wrap="square">
            <a:noAutofit/>
          </a:bodyPr>
          <a:lstStyle/>
          <a:p>
            <a:r>
              <a:rPr lang="en-GB" sz="2600" dirty="0">
                <a:latin typeface="Century Gothic" panose="020B0502020202020204" pitchFamily="34" charset="0"/>
              </a:rPr>
              <a:t>Support the parties to unscramble the egg in their minds.</a:t>
            </a:r>
          </a:p>
          <a:p>
            <a:pPr marL="0" indent="0">
              <a:buNone/>
            </a:pPr>
            <a:endParaRPr lang="en-GB" sz="1300" dirty="0">
              <a:latin typeface="Century Gothic" panose="020B0502020202020204" pitchFamily="34" charset="0"/>
            </a:endParaRPr>
          </a:p>
          <a:p>
            <a:r>
              <a:rPr lang="en-GB" sz="2600" dirty="0">
                <a:latin typeface="Century Gothic" panose="020B0502020202020204" pitchFamily="34" charset="0"/>
              </a:rPr>
              <a:t>Built rapport, trust, encourage understanding of themselves… and the other person, in this situation.</a:t>
            </a:r>
          </a:p>
          <a:p>
            <a:pPr marL="0" indent="0">
              <a:buNone/>
            </a:pPr>
            <a:endParaRPr lang="en-GB" sz="13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GB" sz="1300" dirty="0">
              <a:latin typeface="Century Gothic" panose="020B0502020202020204" pitchFamily="34" charset="0"/>
            </a:endParaRPr>
          </a:p>
          <a:p>
            <a:r>
              <a:rPr lang="en-GB" sz="2600" dirty="0">
                <a:latin typeface="Century Gothic" panose="020B0502020202020204" pitchFamily="34" charset="0"/>
              </a:rPr>
              <a:t>Do the individual exploratory meetings well.  </a:t>
            </a:r>
          </a:p>
          <a:p>
            <a:pPr marL="0" indent="0">
              <a:buNone/>
            </a:pPr>
            <a:endParaRPr lang="en-GB" sz="1300" dirty="0">
              <a:latin typeface="Century Gothic" panose="020B0502020202020204" pitchFamily="34" charset="0"/>
            </a:endParaRPr>
          </a:p>
          <a:p>
            <a:r>
              <a:rPr lang="en-GB" sz="2600" dirty="0">
                <a:latin typeface="Century Gothic" panose="020B0502020202020204" pitchFamily="34" charset="0"/>
              </a:rPr>
              <a:t>Deploy all techniques wisely and skilfully, listening, summarising, reframing, open questions and silence. </a:t>
            </a:r>
          </a:p>
          <a:p>
            <a:endParaRPr lang="en-GB" sz="2600" dirty="0">
              <a:latin typeface="Garamond" panose="02020404030301010803" pitchFamily="18" charset="0"/>
            </a:endParaRPr>
          </a:p>
          <a:p>
            <a:endParaRPr lang="en-GB" sz="2600" dirty="0"/>
          </a:p>
          <a:p>
            <a:endParaRPr sz="2600" dirty="0"/>
          </a:p>
        </p:txBody>
      </p:sp>
      <p:pic>
        <p:nvPicPr>
          <p:cNvPr id="2" name="Picture 1" descr="The Best Way to Scramble Eggs (I Tested 6 Methods!) | The Kitchn">
            <a:extLst>
              <a:ext uri="{FF2B5EF4-FFF2-40B4-BE49-F238E27FC236}">
                <a16:creationId xmlns:a16="http://schemas.microsoft.com/office/drawing/2014/main" id="{4EF164FC-56A7-8AD6-3539-C9ACB2BCC1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2819" y="3049355"/>
            <a:ext cx="3668361" cy="3637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DE0C3C9-AFB9-DB43-45D9-47B8987E55A8}"/>
              </a:ext>
            </a:extLst>
          </p:cNvPr>
          <p:cNvGrpSpPr/>
          <p:nvPr/>
        </p:nvGrpSpPr>
        <p:grpSpPr>
          <a:xfrm rot="21169335">
            <a:off x="8202935" y="1685092"/>
            <a:ext cx="2815312" cy="1057171"/>
            <a:chOff x="7764562" y="795450"/>
            <a:chExt cx="2815312" cy="1057171"/>
          </a:xfrm>
        </p:grpSpPr>
        <p:pic>
          <p:nvPicPr>
            <p:cNvPr id="14" name="Picture 6" descr="The Complete Guide to a Professional Office Cleaning Service for 2018 -  BearCom Building Services">
              <a:extLst>
                <a:ext uri="{FF2B5EF4-FFF2-40B4-BE49-F238E27FC236}">
                  <a16:creationId xmlns:a16="http://schemas.microsoft.com/office/drawing/2014/main" id="{117A84C1-8C97-3A44-E974-F3C943B692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alphaModFix amt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4562" y="795450"/>
              <a:ext cx="1748213" cy="1046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6C80B6-685E-FA5A-5375-0E5256E4D0D8}"/>
                </a:ext>
              </a:extLst>
            </p:cNvPr>
            <p:cNvSpPr txBox="1"/>
            <p:nvPr/>
          </p:nvSpPr>
          <p:spPr>
            <a:xfrm>
              <a:off x="8279241" y="989521"/>
              <a:ext cx="2300633" cy="824784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800" dirty="0">
                  <a:latin typeface="Garamond" panose="020204040303010108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‘</a:t>
              </a:r>
              <a:r>
                <a:rPr lang="en-GB" sz="900" dirty="0">
                  <a:effectLst/>
                  <a:latin typeface="Garamond" panose="020204040303010108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An actual or perceived disagreement, dispute or difference</a:t>
              </a:r>
              <a:r>
                <a:rPr lang="en-GB" sz="900" dirty="0">
                  <a:latin typeface="Garamond" panose="020204040303010108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… </a:t>
              </a:r>
              <a:r>
                <a:rPr lang="en-GB" sz="900" dirty="0">
                  <a:effectLst/>
                  <a:latin typeface="Garamond" panose="020204040303010108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usually leading to an increased level of tension between affected parties.’ </a:t>
              </a:r>
            </a:p>
            <a:p>
              <a:pPr algn="ctr"/>
              <a:endParaRPr lang="en-GB" sz="900" dirty="0">
                <a:latin typeface="Garamond" panose="02020404030301010803" pitchFamily="18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ctr"/>
              <a:r>
                <a:rPr lang="en-GB" sz="900" dirty="0">
                  <a:effectLst/>
                  <a:latin typeface="Garamond" panose="020204040303010108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‘conflict is an experience… a social experience’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65CE99-6A71-C3A8-7606-BDA971CF8496}"/>
                </a:ext>
              </a:extLst>
            </p:cNvPr>
            <p:cNvSpPr txBox="1"/>
            <p:nvPr/>
          </p:nvSpPr>
          <p:spPr>
            <a:xfrm>
              <a:off x="7764562" y="799411"/>
              <a:ext cx="2815312" cy="10532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7C36E21-29AB-0217-84FC-AF539EB5DB23}"/>
                </a:ext>
              </a:extLst>
            </p:cNvPr>
            <p:cNvGrpSpPr/>
            <p:nvPr/>
          </p:nvGrpSpPr>
          <p:grpSpPr>
            <a:xfrm>
              <a:off x="10316512" y="803974"/>
              <a:ext cx="198116" cy="140771"/>
              <a:chOff x="4034463" y="625397"/>
              <a:chExt cx="6590485" cy="5289472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990B78F5-E580-2C63-F8A9-C9E277F10C8C}"/>
                  </a:ext>
                </a:extLst>
              </p:cNvPr>
              <p:cNvSpPr/>
              <p:nvPr/>
            </p:nvSpPr>
            <p:spPr>
              <a:xfrm rot="11208202">
                <a:off x="7225308" y="625397"/>
                <a:ext cx="870623" cy="512593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3F08173B-5333-F633-FE80-222898E9ED54}"/>
                  </a:ext>
                </a:extLst>
              </p:cNvPr>
              <p:cNvSpPr/>
              <p:nvPr/>
            </p:nvSpPr>
            <p:spPr>
              <a:xfrm rot="11359486">
                <a:off x="4977955" y="1994010"/>
                <a:ext cx="3038150" cy="2520426"/>
              </a:xfrm>
              <a:prstGeom prst="ellipse">
                <a:avLst/>
              </a:prstGeom>
              <a:gradFill flip="none" rotWithShape="1">
                <a:gsLst>
                  <a:gs pos="44000">
                    <a:srgbClr val="002060"/>
                  </a:gs>
                  <a:gs pos="63000">
                    <a:srgbClr val="00B0F0"/>
                  </a:gs>
                  <a:gs pos="66000">
                    <a:srgbClr val="FFC000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5CD690BF-6229-98A6-B430-6C08CB906CE1}"/>
                  </a:ext>
                </a:extLst>
              </p:cNvPr>
              <p:cNvSpPr/>
              <p:nvPr/>
            </p:nvSpPr>
            <p:spPr>
              <a:xfrm rot="12096413">
                <a:off x="7562275" y="1357605"/>
                <a:ext cx="1702589" cy="114714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147256C7-EB59-5C69-DE34-D3BD5036514C}"/>
                  </a:ext>
                </a:extLst>
              </p:cNvPr>
              <p:cNvSpPr/>
              <p:nvPr/>
            </p:nvSpPr>
            <p:spPr>
              <a:xfrm rot="7324368">
                <a:off x="7970417" y="2995170"/>
                <a:ext cx="1740043" cy="1438837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9772D6D-783E-D9B5-B439-C79BE12B2B53}"/>
                  </a:ext>
                </a:extLst>
              </p:cNvPr>
              <p:cNvSpPr/>
              <p:nvPr/>
            </p:nvSpPr>
            <p:spPr>
              <a:xfrm rot="9919635">
                <a:off x="6186619" y="4554998"/>
                <a:ext cx="1939976" cy="1040770"/>
              </a:xfrm>
              <a:prstGeom prst="ellipse">
                <a:avLst/>
              </a:prstGeom>
              <a:gradFill flip="none" rotWithShape="1">
                <a:gsLst>
                  <a:gs pos="42000">
                    <a:srgbClr val="002060"/>
                  </a:gs>
                  <a:gs pos="63000">
                    <a:srgbClr val="00B0F0"/>
                  </a:gs>
                  <a:gs pos="69000">
                    <a:srgbClr val="FFC0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848501C-D032-7BD8-0D3E-8E9513B40C22}"/>
                  </a:ext>
                </a:extLst>
              </p:cNvPr>
              <p:cNvSpPr/>
              <p:nvPr/>
            </p:nvSpPr>
            <p:spPr>
              <a:xfrm rot="12767425">
                <a:off x="4671984" y="4345445"/>
                <a:ext cx="1266825" cy="70079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DEF67680-CEB0-0C15-EE66-45D5024BF177}"/>
                  </a:ext>
                </a:extLst>
              </p:cNvPr>
              <p:cNvSpPr/>
              <p:nvPr/>
            </p:nvSpPr>
            <p:spPr>
              <a:xfrm rot="10107876">
                <a:off x="5847034" y="1123373"/>
                <a:ext cx="1453402" cy="70079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89F3C74-B10C-BE19-2C5D-65F1A75210E9}"/>
                  </a:ext>
                </a:extLst>
              </p:cNvPr>
              <p:cNvSpPr/>
              <p:nvPr/>
            </p:nvSpPr>
            <p:spPr>
              <a:xfrm rot="6879460">
                <a:off x="9485283" y="1751101"/>
                <a:ext cx="1273302" cy="100602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C6E33F8E-23DF-9563-2729-01A962960F66}"/>
                  </a:ext>
                </a:extLst>
              </p:cNvPr>
              <p:cNvSpPr/>
              <p:nvPr/>
            </p:nvSpPr>
            <p:spPr>
              <a:xfrm rot="11698722">
                <a:off x="5241119" y="5518586"/>
                <a:ext cx="820829" cy="390595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617E73F-6F82-FA2A-BCA0-9704DC6D0D91}"/>
                  </a:ext>
                </a:extLst>
              </p:cNvPr>
              <p:cNvSpPr/>
              <p:nvPr/>
            </p:nvSpPr>
            <p:spPr>
              <a:xfrm rot="9487002">
                <a:off x="7958366" y="5165639"/>
                <a:ext cx="1270656" cy="749230"/>
              </a:xfrm>
              <a:prstGeom prst="ellipse">
                <a:avLst/>
              </a:prstGeom>
              <a:gradFill>
                <a:gsLst>
                  <a:gs pos="1000">
                    <a:srgbClr val="FFC000"/>
                  </a:gs>
                  <a:gs pos="56000">
                    <a:srgbClr val="FFC000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A9E66B86-FFC9-F9E3-D33B-AB9AE0EAF6CD}"/>
                  </a:ext>
                </a:extLst>
              </p:cNvPr>
              <p:cNvSpPr/>
              <p:nvPr/>
            </p:nvSpPr>
            <p:spPr>
              <a:xfrm rot="7886135">
                <a:off x="4550827" y="1884032"/>
                <a:ext cx="1117084" cy="550839"/>
              </a:xfrm>
              <a:prstGeom prst="ellipse">
                <a:avLst/>
              </a:prstGeom>
              <a:gradFill flip="none" rotWithShape="1">
                <a:gsLst>
                  <a:gs pos="39000">
                    <a:srgbClr val="002060"/>
                  </a:gs>
                  <a:gs pos="69000">
                    <a:srgbClr val="00B0F0"/>
                  </a:gs>
                  <a:gs pos="79000">
                    <a:srgbClr val="FFC000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444A084-D40F-E546-69F9-CF60F3BE6475}"/>
                  </a:ext>
                </a:extLst>
              </p:cNvPr>
              <p:cNvSpPr/>
              <p:nvPr/>
            </p:nvSpPr>
            <p:spPr>
              <a:xfrm rot="15953047">
                <a:off x="4089776" y="3261843"/>
                <a:ext cx="1010340" cy="564422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E2D44914-474F-13A6-B716-B3FC39704A49}"/>
                  </a:ext>
                </a:extLst>
              </p:cNvPr>
              <p:cNvSpPr/>
              <p:nvPr/>
            </p:nvSpPr>
            <p:spPr>
              <a:xfrm rot="8753935">
                <a:off x="5206123" y="1097994"/>
                <a:ext cx="673091" cy="322953"/>
              </a:xfrm>
              <a:prstGeom prst="ellipse">
                <a:avLst/>
              </a:prstGeom>
              <a:gradFill>
                <a:gsLst>
                  <a:gs pos="1000">
                    <a:srgbClr val="FFC000"/>
                  </a:gs>
                  <a:gs pos="61000">
                    <a:srgbClr val="FFC000"/>
                  </a:gs>
                  <a:gs pos="100000">
                    <a:srgbClr val="FFC000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46682F7F-F767-DFB3-A52D-26F0A9CE09C4}"/>
                  </a:ext>
                </a:extLst>
              </p:cNvPr>
              <p:cNvSpPr/>
              <p:nvPr/>
            </p:nvSpPr>
            <p:spPr>
              <a:xfrm rot="15524835">
                <a:off x="3890282" y="4227359"/>
                <a:ext cx="542692" cy="254330"/>
              </a:xfrm>
              <a:prstGeom prst="ellipse">
                <a:avLst/>
              </a:prstGeom>
              <a:gradFill>
                <a:gsLst>
                  <a:gs pos="83000">
                    <a:srgbClr val="002060"/>
                  </a:gs>
                  <a:gs pos="100000">
                    <a:srgbClr val="002060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AA94423-FF43-7E87-3FB2-279E8839C0C1}"/>
                  </a:ext>
                </a:extLst>
              </p:cNvPr>
              <p:cNvSpPr/>
              <p:nvPr/>
            </p:nvSpPr>
            <p:spPr>
              <a:xfrm rot="7174112">
                <a:off x="3976266" y="2536770"/>
                <a:ext cx="552432" cy="29382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KE"/>
              </a:p>
            </p:txBody>
          </p:sp>
        </p:grpSp>
      </p:grpSp>
      <p:pic>
        <p:nvPicPr>
          <p:cNvPr id="31" name="Picture 30" descr="Final_DHR_Logo2.png">
            <a:extLst>
              <a:ext uri="{FF2B5EF4-FFF2-40B4-BE49-F238E27FC236}">
                <a16:creationId xmlns:a16="http://schemas.microsoft.com/office/drawing/2014/main" id="{399CBABF-F7FE-976D-FC6A-EC9A5B3427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0555" y="127000"/>
            <a:ext cx="2463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78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122D8-02E9-8DAA-9C0D-DCA536C47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Slow Down to Go Faster – NSC Blog">
            <a:extLst>
              <a:ext uri="{FF2B5EF4-FFF2-40B4-BE49-F238E27FC236}">
                <a16:creationId xmlns:a16="http://schemas.microsoft.com/office/drawing/2014/main" id="{CD256606-B56B-0FBA-63FE-A727E7908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015" y="4649118"/>
            <a:ext cx="4171165" cy="2037238"/>
          </a:xfrm>
          <a:prstGeom prst="rect">
            <a:avLst/>
          </a:prstGeom>
        </p:spPr>
      </p:pic>
      <p:sp>
        <p:nvSpPr>
          <p:cNvPr id="15" name="AutoShape 2">
            <a:extLst>
              <a:ext uri="{FF2B5EF4-FFF2-40B4-BE49-F238E27FC236}">
                <a16:creationId xmlns:a16="http://schemas.microsoft.com/office/drawing/2014/main" id="{BCFA375C-3DF6-2348-E2A3-3CBD2DA3EF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24C98D9-7EE3-90CE-D3B5-3C3FF30CEDD5}"/>
              </a:ext>
            </a:extLst>
          </p:cNvPr>
          <p:cNvSpPr txBox="1">
            <a:spLocks/>
          </p:cNvSpPr>
          <p:nvPr/>
        </p:nvSpPr>
        <p:spPr>
          <a:xfrm>
            <a:off x="708634" y="2374710"/>
            <a:ext cx="10876320" cy="366745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>
                <a:latin typeface="Garamond" panose="02020404030301010803" pitchFamily="18" charset="0"/>
              </a:rPr>
              <a:t>‘</a:t>
            </a:r>
            <a:r>
              <a:rPr lang="en-GB" sz="2800" b="1" dirty="0">
                <a:latin typeface="Century Gothic" panose="020B0502020202020204" pitchFamily="34" charset="0"/>
              </a:rPr>
              <a:t>Go slow… to go fast’.   </a:t>
            </a:r>
          </a:p>
          <a:p>
            <a:endParaRPr lang="en-GB" sz="26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Mostly slowing it down – create room for nuance, subtlety, shifts in perception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By listening, summarising, reframing, open questions, silence.</a:t>
            </a:r>
          </a:p>
          <a:p>
            <a:endParaRPr lang="en-GB" sz="1300" dirty="0">
              <a:latin typeface="Century Gothic" panose="020B0502020202020204" pitchFamily="34" charset="0"/>
            </a:endParaRPr>
          </a:p>
          <a:p>
            <a:endParaRPr lang="en-GB" sz="13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Too fast and things can get missed, e.g. understanding, recognition, </a:t>
            </a:r>
          </a:p>
          <a:p>
            <a:r>
              <a:rPr lang="en-GB" sz="2600" dirty="0">
                <a:latin typeface="Century Gothic" panose="020B0502020202020204" pitchFamily="34" charset="0"/>
              </a:rPr>
              <a:t>      expressions of regret, an apology. </a:t>
            </a:r>
          </a:p>
          <a:p>
            <a:endParaRPr lang="en-GB" sz="13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You must remain connected to parties at all times.</a:t>
            </a:r>
          </a:p>
          <a:p>
            <a:endParaRPr lang="en-GB" sz="2000" dirty="0">
              <a:latin typeface="Garamond" panose="02020404030301010803" pitchFamily="18" charset="0"/>
            </a:endParaRPr>
          </a:p>
          <a:p>
            <a:endParaRPr lang="en-GB" sz="2000" dirty="0">
              <a:latin typeface="Garamond" panose="02020404030301010803" pitchFamily="18" charset="0"/>
            </a:endParaRPr>
          </a:p>
          <a:p>
            <a:r>
              <a:rPr lang="en-GB" sz="2000" dirty="0">
                <a:latin typeface="Garamond" panose="02020404030301010803" pitchFamily="18" charset="0"/>
              </a:rPr>
              <a:t>    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4112C85-494E-6B8A-A90D-C3218AC38017}"/>
              </a:ext>
            </a:extLst>
          </p:cNvPr>
          <p:cNvSpPr txBox="1"/>
          <p:nvPr/>
        </p:nvSpPr>
        <p:spPr>
          <a:xfrm>
            <a:off x="-1" y="680125"/>
            <a:ext cx="7481455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Pace, Attention, Flow.</a:t>
            </a:r>
            <a:endParaRPr lang="en-KE" sz="2800" b="1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KE" sz="28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Final_DHR_Logo2.png">
            <a:extLst>
              <a:ext uri="{FF2B5EF4-FFF2-40B4-BE49-F238E27FC236}">
                <a16:creationId xmlns:a16="http://schemas.microsoft.com/office/drawing/2014/main" id="{FC87655C-1E1D-0D3F-C991-D069E16B78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3924" y="171643"/>
            <a:ext cx="3141030" cy="157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66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025A0-50C4-79BD-FE0F-EC15F27E3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1F2F81A-2BFA-5EEA-E6A4-A4A96087DC28}"/>
              </a:ext>
            </a:extLst>
          </p:cNvPr>
          <p:cNvGrpSpPr/>
          <p:nvPr/>
        </p:nvGrpSpPr>
        <p:grpSpPr>
          <a:xfrm>
            <a:off x="2422271" y="2603215"/>
            <a:ext cx="7521745" cy="2043453"/>
            <a:chOff x="3774793" y="2845743"/>
            <a:chExt cx="8038817" cy="2417420"/>
          </a:xfrm>
        </p:grpSpPr>
        <p:pic>
          <p:nvPicPr>
            <p:cNvPr id="25" name="Picture 24" descr="10+ Thousand Solve Problems Line Drawing Royalty-Free Images, Stock Photos  &amp; Pictures | Shutterstock">
              <a:extLst>
                <a:ext uri="{FF2B5EF4-FFF2-40B4-BE49-F238E27FC236}">
                  <a16:creationId xmlns:a16="http://schemas.microsoft.com/office/drawing/2014/main" id="{932B6468-0153-8464-1BCD-760327CB6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74793" y="2845743"/>
              <a:ext cx="4430887" cy="2385862"/>
            </a:xfrm>
            <a:prstGeom prst="rect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892BE65-A87B-92BA-447D-B9A6C2CF5AEE}"/>
                </a:ext>
              </a:extLst>
            </p:cNvPr>
            <p:cNvGrpSpPr/>
            <p:nvPr/>
          </p:nvGrpSpPr>
          <p:grpSpPr>
            <a:xfrm>
              <a:off x="4615459" y="2845743"/>
              <a:ext cx="7198151" cy="2417420"/>
              <a:chOff x="268495" y="2845743"/>
              <a:chExt cx="11545115" cy="3639326"/>
            </a:xfrm>
          </p:grpSpPr>
          <p:pic>
            <p:nvPicPr>
              <p:cNvPr id="27" name="Picture 26" descr="10+ Thousand Solve Problems Line Drawing Royalty-Free Images, Stock Photos  &amp; Pictures | Shutterstock">
                <a:extLst>
                  <a:ext uri="{FF2B5EF4-FFF2-40B4-BE49-F238E27FC236}">
                    <a16:creationId xmlns:a16="http://schemas.microsoft.com/office/drawing/2014/main" id="{128E2ABD-BAB1-DFB8-367C-3D178781EE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5209610" y="2845743"/>
                <a:ext cx="6604000" cy="355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C26F458-BE27-1961-37CB-5259AFF104DE}"/>
                  </a:ext>
                </a:extLst>
              </p:cNvPr>
              <p:cNvSpPr txBox="1"/>
              <p:nvPr/>
            </p:nvSpPr>
            <p:spPr>
              <a:xfrm>
                <a:off x="268495" y="6115737"/>
                <a:ext cx="290945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27361A0-E7F0-6BDE-01A8-E6C98C590608}"/>
                  </a:ext>
                </a:extLst>
              </p:cNvPr>
              <p:cNvSpPr txBox="1"/>
              <p:nvPr/>
            </p:nvSpPr>
            <p:spPr>
              <a:xfrm>
                <a:off x="6844092" y="6040622"/>
                <a:ext cx="290945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91058F3-0BA7-6709-A8D8-2B4AEEF6ACA2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1A06FC42-ED26-FEEC-F6FC-8CE1A3A053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653416-E1A1-AAA8-72D9-4C3B1D6BEF1D}"/>
              </a:ext>
            </a:extLst>
          </p:cNvPr>
          <p:cNvSpPr txBox="1"/>
          <p:nvPr/>
        </p:nvSpPr>
        <p:spPr>
          <a:xfrm>
            <a:off x="4037606" y="4435326"/>
            <a:ext cx="12944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9D24B1-A8AA-A24B-28ED-74F57CB83730}"/>
              </a:ext>
            </a:extLst>
          </p:cNvPr>
          <p:cNvSpPr txBox="1"/>
          <p:nvPr/>
        </p:nvSpPr>
        <p:spPr>
          <a:xfrm>
            <a:off x="6557169" y="5676618"/>
            <a:ext cx="4263286" cy="43651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Autofit/>
          </a:bodyPr>
          <a:lstStyle/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566B57-41CA-6986-D0CE-73C32FC93A68}"/>
              </a:ext>
            </a:extLst>
          </p:cNvPr>
          <p:cNvSpPr txBox="1">
            <a:spLocks/>
          </p:cNvSpPr>
          <p:nvPr/>
        </p:nvSpPr>
        <p:spPr>
          <a:xfrm>
            <a:off x="606134" y="1693049"/>
            <a:ext cx="10856643" cy="75613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Creating the best atmosphere for parties to think, reflect, speak, shift… to move and create momentum, towards increased understanding and resolution.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E176E9-1DBD-D9E5-752A-30157D3A6C3A}"/>
              </a:ext>
            </a:extLst>
          </p:cNvPr>
          <p:cNvSpPr txBox="1"/>
          <p:nvPr/>
        </p:nvSpPr>
        <p:spPr>
          <a:xfrm>
            <a:off x="619849" y="5226352"/>
            <a:ext cx="1113602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It is a second-to-second, moment to moment practice of attention, pace and flow. </a:t>
            </a:r>
          </a:p>
        </p:txBody>
      </p:sp>
      <p:pic>
        <p:nvPicPr>
          <p:cNvPr id="2" name="Picture 1" descr="Final_DHR_Logo2.png">
            <a:extLst>
              <a:ext uri="{FF2B5EF4-FFF2-40B4-BE49-F238E27FC236}">
                <a16:creationId xmlns:a16="http://schemas.microsoft.com/office/drawing/2014/main" id="{33770633-5977-32C4-8037-F9AF0DB1C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77" y="157969"/>
            <a:ext cx="2463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784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B52A6-FC14-340C-DB23-E2D55DC2D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green leaf">
            <a:extLst>
              <a:ext uri="{FF2B5EF4-FFF2-40B4-BE49-F238E27FC236}">
                <a16:creationId xmlns:a16="http://schemas.microsoft.com/office/drawing/2014/main" id="{1239BD29-8D5B-913B-DA0E-86FA7619A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8743" y="1524000"/>
            <a:ext cx="4778828" cy="527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F4FC15-82F8-E4D0-C3C9-AF2E39599960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513E4471-D603-D2D2-7670-EFD89CE192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C05B7A-FE52-CA4A-79CF-F28D402F65A5}"/>
              </a:ext>
            </a:extLst>
          </p:cNvPr>
          <p:cNvGrpSpPr/>
          <p:nvPr/>
        </p:nvGrpSpPr>
        <p:grpSpPr>
          <a:xfrm>
            <a:off x="10994571" y="239488"/>
            <a:ext cx="925286" cy="885641"/>
            <a:chOff x="4034463" y="625397"/>
            <a:chExt cx="6590485" cy="528947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955B108-9A89-BA89-1B57-96B64BF76C41}"/>
                </a:ext>
              </a:extLst>
            </p:cNvPr>
            <p:cNvSpPr/>
            <p:nvPr/>
          </p:nvSpPr>
          <p:spPr>
            <a:xfrm rot="11208202">
              <a:off x="7225308" y="625397"/>
              <a:ext cx="870623" cy="512593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FE83A26-E43A-7484-4E0D-91AF93A42AA0}"/>
                </a:ext>
              </a:extLst>
            </p:cNvPr>
            <p:cNvSpPr/>
            <p:nvPr/>
          </p:nvSpPr>
          <p:spPr>
            <a:xfrm rot="11359486">
              <a:off x="4977955" y="1994010"/>
              <a:ext cx="3038150" cy="2520426"/>
            </a:xfrm>
            <a:prstGeom prst="ellipse">
              <a:avLst/>
            </a:prstGeom>
            <a:gradFill flip="none" rotWithShape="1">
              <a:gsLst>
                <a:gs pos="44000">
                  <a:srgbClr val="002060"/>
                </a:gs>
                <a:gs pos="63000">
                  <a:srgbClr val="00B0F0"/>
                </a:gs>
                <a:gs pos="66000">
                  <a:srgbClr val="FFC000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DACBEC4-2B4B-0CFB-7B81-37FBCED892E3}"/>
                </a:ext>
              </a:extLst>
            </p:cNvPr>
            <p:cNvSpPr/>
            <p:nvPr/>
          </p:nvSpPr>
          <p:spPr>
            <a:xfrm rot="12096413">
              <a:off x="7562275" y="1357605"/>
              <a:ext cx="1702589" cy="114714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8005CB-AE84-5AED-CE81-F4E2A22C373A}"/>
                </a:ext>
              </a:extLst>
            </p:cNvPr>
            <p:cNvSpPr/>
            <p:nvPr/>
          </p:nvSpPr>
          <p:spPr>
            <a:xfrm rot="7324368">
              <a:off x="7970417" y="2995170"/>
              <a:ext cx="1740043" cy="143883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1370DF6-728A-E052-17D3-1EB13197C2A9}"/>
                </a:ext>
              </a:extLst>
            </p:cNvPr>
            <p:cNvSpPr/>
            <p:nvPr/>
          </p:nvSpPr>
          <p:spPr>
            <a:xfrm rot="9919635">
              <a:off x="6186619" y="4554998"/>
              <a:ext cx="1939976" cy="1040770"/>
            </a:xfrm>
            <a:prstGeom prst="ellipse">
              <a:avLst/>
            </a:prstGeom>
            <a:gradFill flip="none" rotWithShape="1">
              <a:gsLst>
                <a:gs pos="42000">
                  <a:srgbClr val="002060"/>
                </a:gs>
                <a:gs pos="63000">
                  <a:srgbClr val="00B0F0"/>
                </a:gs>
                <a:gs pos="69000">
                  <a:srgbClr val="FFC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92E83FC-9BFF-AB7B-2B08-7C03A891CA74}"/>
                </a:ext>
              </a:extLst>
            </p:cNvPr>
            <p:cNvSpPr/>
            <p:nvPr/>
          </p:nvSpPr>
          <p:spPr>
            <a:xfrm rot="12767425">
              <a:off x="4671984" y="4345445"/>
              <a:ext cx="1266825" cy="70079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337387-ABB4-E349-0482-594A56AF08AA}"/>
                </a:ext>
              </a:extLst>
            </p:cNvPr>
            <p:cNvSpPr/>
            <p:nvPr/>
          </p:nvSpPr>
          <p:spPr>
            <a:xfrm rot="10107876">
              <a:off x="5847034" y="1123373"/>
              <a:ext cx="1453402" cy="70079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64F9822-1B1C-43FF-3E4B-7203D344AE70}"/>
                </a:ext>
              </a:extLst>
            </p:cNvPr>
            <p:cNvSpPr/>
            <p:nvPr/>
          </p:nvSpPr>
          <p:spPr>
            <a:xfrm rot="6879460">
              <a:off x="9485283" y="1751101"/>
              <a:ext cx="1273302" cy="100602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AB2FCC3-D692-C222-0BD6-837E1E159F1B}"/>
                </a:ext>
              </a:extLst>
            </p:cNvPr>
            <p:cNvSpPr/>
            <p:nvPr/>
          </p:nvSpPr>
          <p:spPr>
            <a:xfrm rot="11698722">
              <a:off x="5241119" y="5518586"/>
              <a:ext cx="820829" cy="390595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D73195D-054D-BE66-6DC0-5FACA628B44C}"/>
                </a:ext>
              </a:extLst>
            </p:cNvPr>
            <p:cNvSpPr/>
            <p:nvPr/>
          </p:nvSpPr>
          <p:spPr>
            <a:xfrm rot="9487002">
              <a:off x="7958366" y="5165639"/>
              <a:ext cx="1270656" cy="749230"/>
            </a:xfrm>
            <a:prstGeom prst="ellipse">
              <a:avLst/>
            </a:prstGeom>
            <a:gradFill>
              <a:gsLst>
                <a:gs pos="1000">
                  <a:srgbClr val="FFC000"/>
                </a:gs>
                <a:gs pos="56000">
                  <a:srgbClr val="FFC000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18561D7-3341-9C6C-F2BF-E62886307E82}"/>
                </a:ext>
              </a:extLst>
            </p:cNvPr>
            <p:cNvSpPr/>
            <p:nvPr/>
          </p:nvSpPr>
          <p:spPr>
            <a:xfrm rot="7886135">
              <a:off x="4550827" y="1884032"/>
              <a:ext cx="1117084" cy="550839"/>
            </a:xfrm>
            <a:prstGeom prst="ellipse">
              <a:avLst/>
            </a:prstGeom>
            <a:gradFill flip="none" rotWithShape="1">
              <a:gsLst>
                <a:gs pos="39000">
                  <a:srgbClr val="002060"/>
                </a:gs>
                <a:gs pos="69000">
                  <a:srgbClr val="00B0F0"/>
                </a:gs>
                <a:gs pos="79000">
                  <a:srgbClr val="FFC000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E47AE45-EE55-6C28-8118-13A3E34E4F31}"/>
                </a:ext>
              </a:extLst>
            </p:cNvPr>
            <p:cNvSpPr/>
            <p:nvPr/>
          </p:nvSpPr>
          <p:spPr>
            <a:xfrm rot="15953047">
              <a:off x="4089776" y="3261843"/>
              <a:ext cx="1010340" cy="564422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4448281-4C27-3B5B-3160-1D4554DBEC7D}"/>
                </a:ext>
              </a:extLst>
            </p:cNvPr>
            <p:cNvSpPr/>
            <p:nvPr/>
          </p:nvSpPr>
          <p:spPr>
            <a:xfrm rot="8753935">
              <a:off x="5206123" y="1097994"/>
              <a:ext cx="673091" cy="322953"/>
            </a:xfrm>
            <a:prstGeom prst="ellipse">
              <a:avLst/>
            </a:prstGeom>
            <a:gradFill>
              <a:gsLst>
                <a:gs pos="1000">
                  <a:srgbClr val="FFC000"/>
                </a:gs>
                <a:gs pos="61000">
                  <a:srgbClr val="FFC000"/>
                </a:gs>
                <a:gs pos="100000">
                  <a:srgbClr val="FFC000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BFB6BDD-64DF-A548-2801-6DB0D2A84DC2}"/>
                </a:ext>
              </a:extLst>
            </p:cNvPr>
            <p:cNvSpPr/>
            <p:nvPr/>
          </p:nvSpPr>
          <p:spPr>
            <a:xfrm rot="15524835">
              <a:off x="3890282" y="4227359"/>
              <a:ext cx="542692" cy="254330"/>
            </a:xfrm>
            <a:prstGeom prst="ellipse">
              <a:avLst/>
            </a:prstGeom>
            <a:gradFill>
              <a:gsLst>
                <a:gs pos="83000">
                  <a:srgbClr val="002060"/>
                </a:gs>
                <a:gs pos="100000">
                  <a:srgbClr val="002060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1B928CD-F359-A177-309C-ED47D96212AB}"/>
                </a:ext>
              </a:extLst>
            </p:cNvPr>
            <p:cNvSpPr/>
            <p:nvPr/>
          </p:nvSpPr>
          <p:spPr>
            <a:xfrm rot="7174112">
              <a:off x="3976266" y="2536770"/>
              <a:ext cx="552432" cy="293823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80996B2-A60D-51C0-54D0-D9DEB21D266F}"/>
              </a:ext>
            </a:extLst>
          </p:cNvPr>
          <p:cNvSpPr txBox="1"/>
          <p:nvPr/>
        </p:nvSpPr>
        <p:spPr>
          <a:xfrm>
            <a:off x="-1" y="669583"/>
            <a:ext cx="7548885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The non-verbal conversation</a:t>
            </a:r>
            <a:endParaRPr lang="en-KE" sz="2800" b="1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Examples of Positive and Negative Body Language">
            <a:extLst>
              <a:ext uri="{FF2B5EF4-FFF2-40B4-BE49-F238E27FC236}">
                <a16:creationId xmlns:a16="http://schemas.microsoft.com/office/drawing/2014/main" id="{4EC3C3EF-C068-D0D6-BF3F-42DFAA6D8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3477" y="2606592"/>
            <a:ext cx="9504730" cy="3270744"/>
          </a:xfrm>
          <a:prstGeom prst="rect">
            <a:avLst/>
          </a:prstGeom>
        </p:spPr>
      </p:pic>
      <p:pic>
        <p:nvPicPr>
          <p:cNvPr id="2" name="Picture 1" descr="Final_DHR_Logo2.png">
            <a:extLst>
              <a:ext uri="{FF2B5EF4-FFF2-40B4-BE49-F238E27FC236}">
                <a16:creationId xmlns:a16="http://schemas.microsoft.com/office/drawing/2014/main" id="{D77AD36E-8ADB-0FDD-77B7-4080F5C82B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0658" y="130511"/>
            <a:ext cx="2463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06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61038-841C-0031-77B0-37FE3FCC9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2">
            <a:extLst>
              <a:ext uri="{FF2B5EF4-FFF2-40B4-BE49-F238E27FC236}">
                <a16:creationId xmlns:a16="http://schemas.microsoft.com/office/drawing/2014/main" id="{0C1D927D-46BD-D15E-6613-2697E18D9B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4A01183-AB41-D8EA-F36C-F21E5C9CA75D}"/>
              </a:ext>
            </a:extLst>
          </p:cNvPr>
          <p:cNvSpPr txBox="1">
            <a:spLocks/>
          </p:cNvSpPr>
          <p:nvPr/>
        </p:nvSpPr>
        <p:spPr>
          <a:xfrm>
            <a:off x="688959" y="1953759"/>
            <a:ext cx="10104867" cy="394957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marR="1651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90170" algn="l"/>
                <a:tab pos="7111365" algn="l"/>
              </a:tabLst>
            </a:pPr>
            <a:r>
              <a:rPr lang="en-GB" sz="2600" dirty="0">
                <a:latin typeface="Century Gothic" panose="020B0502020202020204" pitchFamily="34" charset="0"/>
              </a:rPr>
              <a:t>Listen to the non-verbal conversation.</a:t>
            </a:r>
          </a:p>
          <a:p>
            <a:pPr marR="16510">
              <a:lnSpc>
                <a:spcPct val="100000"/>
              </a:lnSpc>
              <a:tabLst>
                <a:tab pos="90170" algn="l"/>
                <a:tab pos="7111365" algn="l"/>
              </a:tabLst>
            </a:pPr>
            <a:r>
              <a:rPr lang="en-GB" sz="2600" dirty="0">
                <a:latin typeface="Century Gothic" panose="020B0502020202020204" pitchFamily="34" charset="0"/>
              </a:rPr>
              <a:t>              - Eye contact or looking down? </a:t>
            </a:r>
          </a:p>
          <a:p>
            <a:pPr marR="16510">
              <a:lnSpc>
                <a:spcPct val="100000"/>
              </a:lnSpc>
              <a:tabLst>
                <a:tab pos="90170" algn="l"/>
                <a:tab pos="7111365" algn="l"/>
              </a:tabLst>
            </a:pPr>
            <a:r>
              <a:rPr lang="en-GB" sz="2600" dirty="0">
                <a:latin typeface="Century Gothic" panose="020B0502020202020204" pitchFamily="34" charset="0"/>
              </a:rPr>
              <a:t>	             - Body posture and position?</a:t>
            </a:r>
          </a:p>
          <a:p>
            <a:pPr marR="16510">
              <a:lnSpc>
                <a:spcPct val="100000"/>
              </a:lnSpc>
              <a:spcAft>
                <a:spcPts val="0"/>
              </a:spcAft>
              <a:tabLst>
                <a:tab pos="90170" algn="l"/>
                <a:tab pos="7111365" algn="l"/>
              </a:tabLst>
            </a:pPr>
            <a:r>
              <a:rPr lang="en-GB" sz="2600" dirty="0">
                <a:latin typeface="Century Gothic" panose="020B0502020202020204" pitchFamily="34" charset="0"/>
              </a:rPr>
              <a:t>              - Facial expressions and micro expressions. </a:t>
            </a:r>
          </a:p>
          <a:p>
            <a:pPr marL="342900" marR="1651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90170" algn="l"/>
                <a:tab pos="7111365" algn="l"/>
              </a:tabLst>
            </a:pPr>
            <a:endParaRPr lang="en-GB" sz="1300" dirty="0">
              <a:latin typeface="Century Gothic" panose="020B0502020202020204" pitchFamily="34" charset="0"/>
            </a:endParaRPr>
          </a:p>
          <a:p>
            <a:pPr marL="342900" marR="1651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90170" algn="l"/>
                <a:tab pos="7111365" algn="l"/>
              </a:tabLst>
            </a:pPr>
            <a:r>
              <a:rPr lang="en-GB" sz="2600" dirty="0">
                <a:latin typeface="Century Gothic" panose="020B0502020202020204" pitchFamily="34" charset="0"/>
              </a:rPr>
              <a:t>Confidence and trust builds through body language first, </a:t>
            </a:r>
            <a:r>
              <a:rPr lang="en-GB" sz="2600" i="1" dirty="0">
                <a:latin typeface="Century Gothic" panose="020B0502020202020204" pitchFamily="34" charset="0"/>
              </a:rPr>
              <a:t>then</a:t>
            </a:r>
            <a:r>
              <a:rPr lang="en-GB" sz="2600" dirty="0">
                <a:latin typeface="Century Gothic" panose="020B0502020202020204" pitchFamily="34" charset="0"/>
              </a:rPr>
              <a:t> words. </a:t>
            </a:r>
          </a:p>
          <a:p>
            <a:pPr marR="16510">
              <a:lnSpc>
                <a:spcPct val="100000"/>
              </a:lnSpc>
              <a:tabLst>
                <a:tab pos="90170" algn="l"/>
                <a:tab pos="7111365" algn="l"/>
              </a:tabLst>
            </a:pPr>
            <a:endParaRPr lang="en-GB" sz="1300" dirty="0">
              <a:latin typeface="Century Gothic" panose="020B0502020202020204" pitchFamily="34" charset="0"/>
            </a:endParaRPr>
          </a:p>
          <a:p>
            <a:pPr marL="342900" marR="1651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90170" algn="l"/>
                <a:tab pos="7111365" algn="l"/>
              </a:tabLst>
            </a:pPr>
            <a:r>
              <a:rPr lang="en-GB" sz="2600" dirty="0">
                <a:latin typeface="Century Gothic" panose="020B0502020202020204" pitchFamily="34" charset="0"/>
              </a:rPr>
              <a:t>Contributes or takes away from the sense of safety in the room.</a:t>
            </a:r>
          </a:p>
          <a:p>
            <a:pPr marL="342900" marR="1651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90170" algn="l"/>
                <a:tab pos="7111365" algn="l"/>
              </a:tabLst>
            </a:pPr>
            <a:endParaRPr lang="en-GB" sz="1300" dirty="0">
              <a:latin typeface="Century Gothic" panose="020B0502020202020204" pitchFamily="34" charset="0"/>
            </a:endParaRPr>
          </a:p>
          <a:p>
            <a:pPr marL="342900" marR="1651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90170" algn="l"/>
                <a:tab pos="7111365" algn="l"/>
              </a:tabLst>
            </a:pPr>
            <a:r>
              <a:rPr lang="en-GB" sz="2600" dirty="0">
                <a:latin typeface="Century Gothic" panose="020B0502020202020204" pitchFamily="34" charset="0"/>
              </a:rPr>
              <a:t>Encourages, deters or interrupts the movement, attention, pace and flow.</a:t>
            </a:r>
          </a:p>
          <a:p>
            <a:pPr marR="16510">
              <a:lnSpc>
                <a:spcPct val="100000"/>
              </a:lnSpc>
              <a:tabLst>
                <a:tab pos="90170" algn="l"/>
                <a:tab pos="7111365" algn="l"/>
              </a:tabLst>
            </a:pPr>
            <a:r>
              <a:rPr lang="en-GB" sz="2600" dirty="0">
                <a:latin typeface="Garamond" panose="02020404030301010803" pitchFamily="18" charset="0"/>
              </a:rPr>
              <a:t> </a:t>
            </a:r>
          </a:p>
          <a:p>
            <a:pPr marL="180340" marR="16510" indent="-180340">
              <a:lnSpc>
                <a:spcPct val="100000"/>
              </a:lnSpc>
              <a:tabLst>
                <a:tab pos="90170" algn="l"/>
                <a:tab pos="7111365" algn="l"/>
              </a:tabLst>
            </a:pPr>
            <a:endParaRPr lang="en-GB" sz="2200" dirty="0">
              <a:latin typeface="Garamond" panose="02020404030301010803" pitchFamily="18" charset="0"/>
            </a:endParaRPr>
          </a:p>
          <a:p>
            <a:pPr marL="180340" marR="16510" indent="-180340">
              <a:lnSpc>
                <a:spcPct val="100000"/>
              </a:lnSpc>
              <a:spcAft>
                <a:spcPts val="0"/>
              </a:spcAft>
              <a:tabLst>
                <a:tab pos="90170" algn="l"/>
                <a:tab pos="7111365" algn="l"/>
              </a:tabLst>
            </a:pPr>
            <a:endParaRPr lang="en-KE" sz="22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Examples of Positive and Negative Body Language">
            <a:extLst>
              <a:ext uri="{FF2B5EF4-FFF2-40B4-BE49-F238E27FC236}">
                <a16:creationId xmlns:a16="http://schemas.microsoft.com/office/drawing/2014/main" id="{59EE5EA0-3976-F224-EB76-3DA873A76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3647" y="1532268"/>
            <a:ext cx="4693074" cy="1614969"/>
          </a:xfrm>
          <a:prstGeom prst="rect">
            <a:avLst/>
          </a:prstGeom>
        </p:spPr>
      </p:pic>
      <p:pic>
        <p:nvPicPr>
          <p:cNvPr id="3" name="Picture 2" descr="Final_DHR_Logo2.png">
            <a:extLst>
              <a:ext uri="{FF2B5EF4-FFF2-40B4-BE49-F238E27FC236}">
                <a16:creationId xmlns:a16="http://schemas.microsoft.com/office/drawing/2014/main" id="{0B7476B7-55D7-97C8-161C-685C02F823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6978" y="127000"/>
            <a:ext cx="2463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63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FBA17-FD6F-1050-7E75-4E25039BB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2">
            <a:extLst>
              <a:ext uri="{FF2B5EF4-FFF2-40B4-BE49-F238E27FC236}">
                <a16:creationId xmlns:a16="http://schemas.microsoft.com/office/drawing/2014/main" id="{F7D8308C-D8E4-4D70-34A5-02396E36DE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787210-CEA0-ABB5-08AB-D2435393EF5C}"/>
              </a:ext>
            </a:extLst>
          </p:cNvPr>
          <p:cNvSpPr txBox="1"/>
          <p:nvPr/>
        </p:nvSpPr>
        <p:spPr>
          <a:xfrm>
            <a:off x="-1" y="658091"/>
            <a:ext cx="6006283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 The risk with some words!</a:t>
            </a:r>
            <a:endParaRPr lang="en-KE" sz="2800" b="1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266" name="Picture 2" descr="Agreement red ink stamp stock vector. Illustration of contract - 368615451">
            <a:extLst>
              <a:ext uri="{FF2B5EF4-FFF2-40B4-BE49-F238E27FC236}">
                <a16:creationId xmlns:a16="http://schemas.microsoft.com/office/drawing/2014/main" id="{D8A098BB-4205-1078-1498-7E0086860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042" y="1233057"/>
            <a:ext cx="4522675" cy="256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ompromise is a BAD Word in Mediation!">
            <a:extLst>
              <a:ext uri="{FF2B5EF4-FFF2-40B4-BE49-F238E27FC236}">
                <a16:creationId xmlns:a16="http://schemas.microsoft.com/office/drawing/2014/main" id="{90ED22ED-6919-73DD-84FB-593FD437A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811" y="4588412"/>
            <a:ext cx="3294027" cy="205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ultiply 4">
            <a:extLst>
              <a:ext uri="{FF2B5EF4-FFF2-40B4-BE49-F238E27FC236}">
                <a16:creationId xmlns:a16="http://schemas.microsoft.com/office/drawing/2014/main" id="{A7F70C52-3229-9B03-907F-13BFD72B630F}"/>
              </a:ext>
            </a:extLst>
          </p:cNvPr>
          <p:cNvSpPr/>
          <p:nvPr/>
        </p:nvSpPr>
        <p:spPr>
          <a:xfrm>
            <a:off x="8336624" y="1547387"/>
            <a:ext cx="3191901" cy="2566618"/>
          </a:xfrm>
          <a:prstGeom prst="mathMultiply">
            <a:avLst>
              <a:gd name="adj1" fmla="val 5938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 descr="👉 Your opinion is not my reality.✓">
            <a:extLst>
              <a:ext uri="{FF2B5EF4-FFF2-40B4-BE49-F238E27FC236}">
                <a16:creationId xmlns:a16="http://schemas.microsoft.com/office/drawing/2014/main" id="{28AB44F5-24DA-9A8C-6D28-C0D9AB8806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6282" y="4120815"/>
            <a:ext cx="2070706" cy="2585807"/>
          </a:xfrm>
          <a:prstGeom prst="rect">
            <a:avLst/>
          </a:prstGeom>
        </p:spPr>
      </p:pic>
      <p:sp>
        <p:nvSpPr>
          <p:cNvPr id="26" name="Multiply 25">
            <a:extLst>
              <a:ext uri="{FF2B5EF4-FFF2-40B4-BE49-F238E27FC236}">
                <a16:creationId xmlns:a16="http://schemas.microsoft.com/office/drawing/2014/main" id="{58982CDB-A64B-7CED-5238-042498550BB1}"/>
              </a:ext>
            </a:extLst>
          </p:cNvPr>
          <p:cNvSpPr/>
          <p:nvPr/>
        </p:nvSpPr>
        <p:spPr>
          <a:xfrm>
            <a:off x="6623127" y="4621279"/>
            <a:ext cx="1845197" cy="1687009"/>
          </a:xfrm>
          <a:prstGeom prst="mathMultiply">
            <a:avLst>
              <a:gd name="adj1" fmla="val 5938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7" name="Picture 26" descr="Multiple Personalities&quot; Images – Browse 69,405 Stock Photos, Vectors, and  Video | Adobe Stock">
            <a:extLst>
              <a:ext uri="{FF2B5EF4-FFF2-40B4-BE49-F238E27FC236}">
                <a16:creationId xmlns:a16="http://schemas.microsoft.com/office/drawing/2014/main" id="{12CDE109-ED81-AFA6-6FF1-C1629D37A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2220" y="4019733"/>
            <a:ext cx="2489830" cy="2710448"/>
          </a:xfrm>
          <a:prstGeom prst="rect">
            <a:avLst/>
          </a:prstGeom>
        </p:spPr>
      </p:pic>
      <p:sp>
        <p:nvSpPr>
          <p:cNvPr id="28" name="Multiply 27">
            <a:extLst>
              <a:ext uri="{FF2B5EF4-FFF2-40B4-BE49-F238E27FC236}">
                <a16:creationId xmlns:a16="http://schemas.microsoft.com/office/drawing/2014/main" id="{00A24DA0-167B-774E-CB15-93EFD3F5C93C}"/>
              </a:ext>
            </a:extLst>
          </p:cNvPr>
          <p:cNvSpPr/>
          <p:nvPr/>
        </p:nvSpPr>
        <p:spPr>
          <a:xfrm>
            <a:off x="9122866" y="3777794"/>
            <a:ext cx="2446578" cy="2264376"/>
          </a:xfrm>
          <a:prstGeom prst="mathMultiply">
            <a:avLst>
              <a:gd name="adj1" fmla="val 5938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7C66533-0058-E18B-E910-DC1D5CE0BD8F}"/>
              </a:ext>
            </a:extLst>
          </p:cNvPr>
          <p:cNvSpPr txBox="1">
            <a:spLocks/>
          </p:cNvSpPr>
          <p:nvPr/>
        </p:nvSpPr>
        <p:spPr>
          <a:xfrm>
            <a:off x="425811" y="1880565"/>
            <a:ext cx="7882729" cy="205296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Some single words don’t help!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Can and will escalate the conversation very quickly.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Impact may be immediate or delayed.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entury Gothic" panose="020B0502020202020204" pitchFamily="34" charset="0"/>
              </a:rPr>
              <a:t>Reframe quickly when you hear them!</a:t>
            </a:r>
          </a:p>
        </p:txBody>
      </p:sp>
      <p:pic>
        <p:nvPicPr>
          <p:cNvPr id="2" name="Picture 1" descr="Final_DHR_Logo2.png">
            <a:extLst>
              <a:ext uri="{FF2B5EF4-FFF2-40B4-BE49-F238E27FC236}">
                <a16:creationId xmlns:a16="http://schemas.microsoft.com/office/drawing/2014/main" id="{5CB46733-E0AE-4F51-68FD-C809D1742C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2497" y="211051"/>
            <a:ext cx="2463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65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 Techniques to Resolve Conflict in the Office">
            <a:extLst>
              <a:ext uri="{FF2B5EF4-FFF2-40B4-BE49-F238E27FC236}">
                <a16:creationId xmlns:a16="http://schemas.microsoft.com/office/drawing/2014/main" id="{DDB4F3ED-B864-3B9D-7FD7-E27D965FB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477" y="2935323"/>
            <a:ext cx="3269200" cy="28570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FF712E-E794-82FE-81B6-1D95DFED7764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6F23BCFB-55B6-7232-07FA-B1CEC9F59E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254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818F636-6296-8B82-D2E2-450604B32E62}"/>
              </a:ext>
            </a:extLst>
          </p:cNvPr>
          <p:cNvSpPr txBox="1">
            <a:spLocks/>
          </p:cNvSpPr>
          <p:nvPr/>
        </p:nvSpPr>
        <p:spPr>
          <a:xfrm>
            <a:off x="451176" y="726223"/>
            <a:ext cx="7976728" cy="280899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0340" marR="16510" indent="-180340">
              <a:lnSpc>
                <a:spcPct val="100000"/>
              </a:lnSpc>
              <a:spcAft>
                <a:spcPts val="0"/>
              </a:spcAft>
              <a:tabLst>
                <a:tab pos="90170" algn="l"/>
                <a:tab pos="7111365" algn="l"/>
              </a:tabLst>
            </a:pPr>
            <a:endParaRPr lang="en-GB" sz="2600" kern="1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80340" marR="16510" indent="-180340">
              <a:lnSpc>
                <a:spcPct val="100000"/>
              </a:lnSpc>
              <a:spcAft>
                <a:spcPts val="0"/>
              </a:spcAft>
              <a:tabLst>
                <a:tab pos="90170" algn="l"/>
                <a:tab pos="7111365" algn="l"/>
              </a:tabLst>
            </a:pPr>
            <a:endParaRPr lang="en-GB" sz="2600" kern="100" dirty="0">
              <a:solidFill>
                <a:srgbClr val="000000"/>
              </a:solidFill>
              <a:latin typeface="Garamond" panose="02020404030301010803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80340" marR="16510" indent="-180340">
              <a:lnSpc>
                <a:spcPct val="100000"/>
              </a:lnSpc>
              <a:spcAft>
                <a:spcPts val="0"/>
              </a:spcAft>
              <a:tabLst>
                <a:tab pos="90170" algn="l"/>
                <a:tab pos="7111365" algn="l"/>
              </a:tabLst>
            </a:pPr>
            <a:r>
              <a:rPr lang="en-GB" sz="2600" kern="1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		</a:t>
            </a:r>
            <a:r>
              <a:rPr lang="en-GB" sz="2600" kern="1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Ditton HR </a:t>
            </a:r>
            <a:r>
              <a:rPr lang="en-KE" sz="2600" kern="10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provid</a:t>
            </a:r>
            <a:r>
              <a:rPr lang="en-GB" sz="2600" kern="1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</a:t>
            </a:r>
            <a:r>
              <a:rPr lang="en-KE" sz="2600" kern="10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600" kern="1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workplace mediation </a:t>
            </a:r>
            <a:r>
              <a:rPr lang="en-KE" sz="2600" kern="10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services</a:t>
            </a:r>
            <a:r>
              <a:rPr lang="en-GB" sz="2600" kern="1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KE" sz="2600" kern="10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businesses, universities, charities, </a:t>
            </a:r>
            <a:r>
              <a:rPr lang="en-GB" sz="2600" kern="1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councils </a:t>
            </a:r>
            <a:r>
              <a:rPr lang="en-KE" sz="2600" kern="10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other private and public organisations and individuals.</a:t>
            </a:r>
            <a:endParaRPr lang="en-GB" sz="2600" kern="100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80340" marR="16510" indent="-180340">
              <a:lnSpc>
                <a:spcPct val="100000"/>
              </a:lnSpc>
              <a:spcAft>
                <a:spcPts val="0"/>
              </a:spcAft>
              <a:tabLst>
                <a:tab pos="90170" algn="l"/>
                <a:tab pos="7111365" algn="l"/>
              </a:tabLst>
            </a:pPr>
            <a:endParaRPr lang="en-US" sz="1300" kern="1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br>
              <a:rPr lang="en-KE" sz="1800" dirty="0">
                <a:latin typeface="Garamond" panose="02020404030301010803" pitchFamily="18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KE" sz="18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C21D78-919F-13B9-21EC-959A5BCA8A35}"/>
              </a:ext>
            </a:extLst>
          </p:cNvPr>
          <p:cNvSpPr txBox="1"/>
          <p:nvPr/>
        </p:nvSpPr>
        <p:spPr>
          <a:xfrm>
            <a:off x="5441125" y="6396753"/>
            <a:ext cx="4606258" cy="3726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pic>
        <p:nvPicPr>
          <p:cNvPr id="2" name="Picture 1" descr="5 Effective Strategies In Conflict Resolution At The Workplace">
            <a:extLst>
              <a:ext uri="{FF2B5EF4-FFF2-40B4-BE49-F238E27FC236}">
                <a16:creationId xmlns:a16="http://schemas.microsoft.com/office/drawing/2014/main" id="{E8BA7382-B619-AFC1-76E6-7D86DD3F5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2561" y="3935716"/>
            <a:ext cx="4573331" cy="182933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203C044-3317-3A1A-BD84-64ACB523B887}"/>
              </a:ext>
            </a:extLst>
          </p:cNvPr>
          <p:cNvSpPr txBox="1"/>
          <p:nvPr/>
        </p:nvSpPr>
        <p:spPr>
          <a:xfrm>
            <a:off x="4950640" y="6281149"/>
            <a:ext cx="3398734" cy="3726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pic>
        <p:nvPicPr>
          <p:cNvPr id="27" name="Picture 26" descr="Final_DHR_Logo2.png">
            <a:extLst>
              <a:ext uri="{FF2B5EF4-FFF2-40B4-BE49-F238E27FC236}">
                <a16:creationId xmlns:a16="http://schemas.microsoft.com/office/drawing/2014/main" id="{C68487DF-E910-A784-54D6-0983B85BD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0120" y="449669"/>
            <a:ext cx="2988757" cy="14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10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98DB7-9D0F-DAC1-4534-2B0D7CC05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4F9889-384E-4FE2-3449-B445659155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45" y="952330"/>
            <a:ext cx="7772400" cy="58270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5F8BB9-C685-7C42-26A9-1198C12FF407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7" name="AutoShape 4" descr="ein gebrochener bleistift stieg aus der asche, wie der phoenix, bilden zwei neue bleistifte - broken pencil stock-grafiken, -clipart, -cartoons und -symbole">
            <a:extLst>
              <a:ext uri="{FF2B5EF4-FFF2-40B4-BE49-F238E27FC236}">
                <a16:creationId xmlns:a16="http://schemas.microsoft.com/office/drawing/2014/main" id="{A11E5F7F-ADBD-A77A-220E-BBE0935FC8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09800" y="1485900"/>
            <a:ext cx="77724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9FE811-0A75-4526-6767-D73E6F9A24F4}"/>
              </a:ext>
            </a:extLst>
          </p:cNvPr>
          <p:cNvSpPr txBox="1"/>
          <p:nvPr/>
        </p:nvSpPr>
        <p:spPr>
          <a:xfrm>
            <a:off x="3853572" y="2014364"/>
            <a:ext cx="7935917" cy="446849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endParaRPr lang="en-GB" dirty="0">
              <a:effectLst/>
              <a:latin typeface="Garamond" panose="02020404030301010803" pitchFamily="18" charset="0"/>
            </a:endParaRPr>
          </a:p>
          <a:p>
            <a:endParaRPr lang="en-GB" sz="22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22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26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“…the capacity to reorientate the parties…by helping them achieve a new and shared perception of their relationship, a perception that will redirect their attitude and dispositions towards one another…’</a:t>
            </a:r>
          </a:p>
          <a:p>
            <a:pPr algn="r"/>
            <a:r>
              <a:rPr lang="en-GB" sz="22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(Fuller 1971)</a:t>
            </a:r>
          </a:p>
          <a:p>
            <a:pPr algn="r"/>
            <a:endParaRPr lang="en-GB" sz="22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B68E56-FAE6-2AF5-7CF8-14D243B6F203}"/>
              </a:ext>
            </a:extLst>
          </p:cNvPr>
          <p:cNvSpPr txBox="1"/>
          <p:nvPr/>
        </p:nvSpPr>
        <p:spPr>
          <a:xfrm>
            <a:off x="-668" y="705551"/>
            <a:ext cx="6501472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Mediation has…</a:t>
            </a:r>
            <a:endParaRPr lang="en-KE" sz="2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Final_DHR_Logo2.png">
            <a:extLst>
              <a:ext uri="{FF2B5EF4-FFF2-40B4-BE49-F238E27FC236}">
                <a16:creationId xmlns:a16="http://schemas.microsoft.com/office/drawing/2014/main" id="{E665C261-B377-000F-66EF-B64DCA2D1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8759" y="287660"/>
            <a:ext cx="3015575" cy="150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87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F994A-F65D-4292-E0A4-A81069237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FD08C4-C2DC-ECDA-1AAE-1652C4CEE77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45" y="952330"/>
            <a:ext cx="7772400" cy="58270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89F9A7-9498-BDD8-1532-1E3AFFE7576F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7" name="AutoShape 4" descr="ein gebrochener bleistift stieg aus der asche, wie der phoenix, bilden zwei neue bleistifte - broken pencil stock-grafiken, -clipart, -cartoons und -symbole">
            <a:extLst>
              <a:ext uri="{FF2B5EF4-FFF2-40B4-BE49-F238E27FC236}">
                <a16:creationId xmlns:a16="http://schemas.microsoft.com/office/drawing/2014/main" id="{DA97B751-99B9-0DD2-5FB5-833D77C64A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09800" y="1485900"/>
            <a:ext cx="77724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B5386A-39E7-5A25-E114-1BB0F17C4762}"/>
              </a:ext>
            </a:extLst>
          </p:cNvPr>
          <p:cNvSpPr txBox="1"/>
          <p:nvPr/>
        </p:nvSpPr>
        <p:spPr>
          <a:xfrm>
            <a:off x="3853572" y="2014364"/>
            <a:ext cx="7935917" cy="446849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endParaRPr lang="en-GB" dirty="0">
              <a:effectLst/>
              <a:latin typeface="Garamond" panose="02020404030301010803" pitchFamily="18" charset="0"/>
            </a:endParaRPr>
          </a:p>
          <a:p>
            <a:endParaRPr lang="en-GB" sz="22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22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26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“…the capacity to reorientate the parties…by helping them achieve a new and shared perception of their relationship, a perception that will redirect their attitude and dispositions towards one another…’</a:t>
            </a:r>
          </a:p>
          <a:p>
            <a:pPr algn="r"/>
            <a:r>
              <a:rPr lang="en-GB" sz="22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(Fuller 1971)</a:t>
            </a:r>
          </a:p>
          <a:p>
            <a:pPr algn="r"/>
            <a:endParaRPr lang="en-GB" sz="22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24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‘…and there in lies the route out of almost all conflict…’ </a:t>
            </a:r>
            <a:endParaRPr lang="en-GB" sz="2200" b="1" dirty="0">
              <a:effectLst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E8B2AD-1DC3-5942-AEEC-0045870EFDD7}"/>
              </a:ext>
            </a:extLst>
          </p:cNvPr>
          <p:cNvSpPr txBox="1"/>
          <p:nvPr/>
        </p:nvSpPr>
        <p:spPr>
          <a:xfrm>
            <a:off x="-668" y="705551"/>
            <a:ext cx="6501472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Mediation has…</a:t>
            </a:r>
            <a:endParaRPr lang="en-KE" sz="2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Final_DHR_Logo2.png">
            <a:extLst>
              <a:ext uri="{FF2B5EF4-FFF2-40B4-BE49-F238E27FC236}">
                <a16:creationId xmlns:a16="http://schemas.microsoft.com/office/drawing/2014/main" id="{04D448E5-42FF-1285-8D6F-1E8D6A21C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0534" y="254000"/>
            <a:ext cx="2463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86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3AE7C-8652-EA09-06EE-848DBED12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896C9B7-2408-16DC-EE14-43EAAF8444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8861" y="0"/>
            <a:ext cx="6667785" cy="4515925"/>
          </a:xfrm>
          <a:prstGeom prst="rect">
            <a:avLst/>
          </a:prstGeom>
        </p:spPr>
      </p:pic>
      <p:pic>
        <p:nvPicPr>
          <p:cNvPr id="12" name="Picture 14" descr="green leaf">
            <a:extLst>
              <a:ext uri="{FF2B5EF4-FFF2-40B4-BE49-F238E27FC236}">
                <a16:creationId xmlns:a16="http://schemas.microsoft.com/office/drawing/2014/main" id="{3A628837-1F64-ED9E-4034-C3893B6CD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7686" y="3271157"/>
            <a:ext cx="2916093" cy="358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BC4F46-3810-F80F-D59D-8F6430F44508}"/>
              </a:ext>
            </a:extLst>
          </p:cNvPr>
          <p:cNvSpPr txBox="1"/>
          <p:nvPr/>
        </p:nvSpPr>
        <p:spPr>
          <a:xfrm>
            <a:off x="2632076" y="632001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KE" sz="1400" kern="1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Respect | </a:t>
            </a:r>
            <a:r>
              <a:rPr lang="en-US" sz="1400" kern="1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Fairness</a:t>
            </a:r>
            <a:r>
              <a:rPr lang="en-KE" sz="1400" kern="1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| Resilience | Resolve</a:t>
            </a:r>
            <a:endParaRPr lang="en-KE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8C0656-E7DC-CE7C-FEF1-83D6568082FB}"/>
              </a:ext>
            </a:extLst>
          </p:cNvPr>
          <p:cNvSpPr txBox="1"/>
          <p:nvPr/>
        </p:nvSpPr>
        <p:spPr>
          <a:xfrm>
            <a:off x="2491858" y="2454826"/>
            <a:ext cx="6096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4500" b="1" kern="100" dirty="0">
              <a:effectLst/>
              <a:latin typeface="Garamond" panose="02020404030301010803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ctr"/>
            <a:r>
              <a:rPr lang="en-US" sz="4500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If your ever need mediation services, please get in touch</a:t>
            </a:r>
          </a:p>
          <a:p>
            <a:pPr algn="ctr"/>
            <a:r>
              <a:rPr lang="en-US" sz="4500" b="1" kern="1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Aptos" panose="020B0004020202020204" pitchFamily="34" charset="0"/>
              </a:rPr>
              <a:t>                                                              </a:t>
            </a:r>
          </a:p>
          <a:p>
            <a:r>
              <a:rPr lang="en-US" sz="4500" b="1" kern="100" dirty="0">
                <a:latin typeface="Garamond" panose="02020404030301010803" pitchFamily="18" charset="0"/>
                <a:ea typeface="Aptos" panose="020B0004020202020204" pitchFamily="34" charset="0"/>
                <a:cs typeface="Aptos" panose="020B0004020202020204" pitchFamily="34" charset="0"/>
              </a:rPr>
              <a:t>				</a:t>
            </a:r>
            <a:endParaRPr lang="en-KE" sz="4500" dirty="0">
              <a:latin typeface="Garamond" panose="020204040303010108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62EAF7-A3FA-443F-FD1B-13CE28533537}"/>
              </a:ext>
            </a:extLst>
          </p:cNvPr>
          <p:cNvSpPr txBox="1"/>
          <p:nvPr/>
        </p:nvSpPr>
        <p:spPr>
          <a:xfrm>
            <a:off x="-135" y="537990"/>
            <a:ext cx="6501472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r>
              <a:rPr lang="en-US" sz="2800" b="1" dirty="0">
                <a:latin typeface="Garamond" panose="020204040303010108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		</a:t>
            </a:r>
            <a:endParaRPr lang="en-KE" sz="3000" b="1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Final_DHR_Logo2.png">
            <a:extLst>
              <a:ext uri="{FF2B5EF4-FFF2-40B4-BE49-F238E27FC236}">
                <a16:creationId xmlns:a16="http://schemas.microsoft.com/office/drawing/2014/main" id="{2E1FE93D-10F4-CD83-277A-D8AD65AA5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04" y="140775"/>
            <a:ext cx="2463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66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09E0CBD-A95D-2DE3-A0BE-990A498CB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6285" y="1687286"/>
            <a:ext cx="1700313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K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FF712E-E794-82FE-81B6-1D95DFED7764}"/>
              </a:ext>
            </a:extLst>
          </p:cNvPr>
          <p:cNvSpPr txBox="1"/>
          <p:nvPr/>
        </p:nvSpPr>
        <p:spPr>
          <a:xfrm>
            <a:off x="669654" y="4301461"/>
            <a:ext cx="457705" cy="19893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pic>
        <p:nvPicPr>
          <p:cNvPr id="9" name="Picture 6" descr="The Complete Guide to a Professional Office Cleaning Service for 2018 -  BearCom Building Services">
            <a:extLst>
              <a:ext uri="{FF2B5EF4-FFF2-40B4-BE49-F238E27FC236}">
                <a16:creationId xmlns:a16="http://schemas.microsoft.com/office/drawing/2014/main" id="{982795E3-9F2B-203F-EEEB-C74D1D416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1" y="1524000"/>
            <a:ext cx="12074070" cy="529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C7A13E8-2F74-0809-7938-62677101D789}"/>
              </a:ext>
            </a:extLst>
          </p:cNvPr>
          <p:cNvSpPr txBox="1"/>
          <p:nvPr/>
        </p:nvSpPr>
        <p:spPr>
          <a:xfrm>
            <a:off x="-2470" y="873237"/>
            <a:ext cx="5845194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Conflict? </a:t>
            </a:r>
            <a:endParaRPr lang="en-KE" sz="2800" b="1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17986C-FCBF-C17F-6C36-3BCA0F9F986C}"/>
              </a:ext>
            </a:extLst>
          </p:cNvPr>
          <p:cNvSpPr txBox="1"/>
          <p:nvPr/>
        </p:nvSpPr>
        <p:spPr>
          <a:xfrm>
            <a:off x="4814371" y="2269434"/>
            <a:ext cx="7251335" cy="446849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endParaRPr lang="en-GB" dirty="0">
              <a:effectLst/>
              <a:latin typeface="Garamond" panose="02020404030301010803" pitchFamily="18" charset="0"/>
            </a:endParaRPr>
          </a:p>
          <a:p>
            <a:endParaRPr lang="en-GB" dirty="0">
              <a:effectLst/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sz="22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26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</a:t>
            </a:r>
            <a:r>
              <a:rPr lang="en-GB" sz="26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actual or perceived disagreement, dispute or difference</a:t>
            </a:r>
            <a:r>
              <a:rPr lang="en-GB" sz="26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 </a:t>
            </a:r>
            <a:r>
              <a:rPr lang="en-GB" sz="26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usually leading to an increased level of tension between affected parties.’ </a:t>
            </a:r>
          </a:p>
          <a:p>
            <a:pPr algn="ctr"/>
            <a:endParaRPr lang="en-GB" sz="26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26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‘…conflict is a social experience…’  </a:t>
            </a:r>
          </a:p>
          <a:p>
            <a:pPr algn="ctr"/>
            <a:endParaRPr lang="en-GB" sz="22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logo for a company&#10;&#10;Description automatically generated">
            <a:extLst>
              <a:ext uri="{FF2B5EF4-FFF2-40B4-BE49-F238E27FC236}">
                <a16:creationId xmlns:a16="http://schemas.microsoft.com/office/drawing/2014/main" id="{27C62255-A90D-56EB-E5E9-C6A91D9F72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121" y="5990392"/>
            <a:ext cx="1007345" cy="683692"/>
          </a:xfrm>
          <a:prstGeom prst="rect">
            <a:avLst/>
          </a:prstGeom>
        </p:spPr>
      </p:pic>
      <p:pic>
        <p:nvPicPr>
          <p:cNvPr id="24" name="Picture 23" descr="Final_DHR_Logo2.png">
            <a:extLst>
              <a:ext uri="{FF2B5EF4-FFF2-40B4-BE49-F238E27FC236}">
                <a16:creationId xmlns:a16="http://schemas.microsoft.com/office/drawing/2014/main" id="{685C7175-F765-8B4C-B84F-54E78CBF5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4138" y="176911"/>
            <a:ext cx="2463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06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121F4F-F190-9B9B-38D8-F8520F7E88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45" y="952330"/>
            <a:ext cx="7772400" cy="58270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FF712E-E794-82FE-81B6-1D95DFED7764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7" name="AutoShape 4" descr="ein gebrochener bleistift stieg aus der asche, wie der phoenix, bilden zwei neue bleistifte - broken pencil stock-grafiken, -clipart, -cartoons und -symbole">
            <a:extLst>
              <a:ext uri="{FF2B5EF4-FFF2-40B4-BE49-F238E27FC236}">
                <a16:creationId xmlns:a16="http://schemas.microsoft.com/office/drawing/2014/main" id="{8A603AE5-A982-5D2E-BD88-DD4BE7EE0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09800" y="1485900"/>
            <a:ext cx="77724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CFF5E-29C6-2E0F-F263-C6E7A3879FA2}"/>
              </a:ext>
            </a:extLst>
          </p:cNvPr>
          <p:cNvSpPr txBox="1"/>
          <p:nvPr/>
        </p:nvSpPr>
        <p:spPr>
          <a:xfrm>
            <a:off x="-668" y="705551"/>
            <a:ext cx="6501472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Mediation?</a:t>
            </a:r>
            <a:endParaRPr lang="en-KE" sz="2800" b="1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783948-85A6-A1D8-012B-6AB5C35B85F3}"/>
              </a:ext>
            </a:extLst>
          </p:cNvPr>
          <p:cNvSpPr txBox="1"/>
          <p:nvPr/>
        </p:nvSpPr>
        <p:spPr>
          <a:xfrm>
            <a:off x="4701872" y="2267755"/>
            <a:ext cx="7341010" cy="446849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endParaRPr lang="en-GB" dirty="0">
              <a:effectLst/>
              <a:latin typeface="Garamond" panose="02020404030301010803" pitchFamily="18" charset="0"/>
            </a:endParaRPr>
          </a:p>
          <a:p>
            <a:endParaRPr lang="en-GB" sz="22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22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26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</a:t>
            </a:r>
            <a:r>
              <a:rPr lang="en-GB" sz="26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…it’s a structured and supported series of conversations, </a:t>
            </a:r>
            <a:r>
              <a:rPr lang="en-GB" sz="26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between the parties</a:t>
            </a:r>
            <a:r>
              <a:rPr lang="en-GB" sz="26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 to </a:t>
            </a:r>
            <a:r>
              <a:rPr lang="en-GB" sz="26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 out</a:t>
            </a:r>
            <a:r>
              <a:rPr lang="en-GB" sz="26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listen to, explore</a:t>
            </a:r>
            <a:r>
              <a:rPr lang="en-GB" sz="26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n-GB" sz="26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discuss their experience of the situation that they have been in…to increase each other’s understanding…’</a:t>
            </a:r>
          </a:p>
          <a:p>
            <a:pPr algn="ctr"/>
            <a:endParaRPr lang="en-GB" sz="26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GB" sz="26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Final_DHR_Logo2.png">
            <a:extLst>
              <a:ext uri="{FF2B5EF4-FFF2-40B4-BE49-F238E27FC236}">
                <a16:creationId xmlns:a16="http://schemas.microsoft.com/office/drawing/2014/main" id="{7417D28D-F900-7498-BEE3-A6497EC81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0488" y="287659"/>
            <a:ext cx="2959850" cy="147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4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BE207-8784-0E2F-4439-71FB06EA5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ED319E-F20C-BAB6-E36C-B85203BEB5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45" y="952330"/>
            <a:ext cx="7772400" cy="58270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A21087-2842-8EDE-5C68-512B6A7C3CFE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7" name="AutoShape 4" descr="ein gebrochener bleistift stieg aus der asche, wie der phoenix, bilden zwei neue bleistifte - broken pencil stock-grafiken, -clipart, -cartoons und -symbole">
            <a:extLst>
              <a:ext uri="{FF2B5EF4-FFF2-40B4-BE49-F238E27FC236}">
                <a16:creationId xmlns:a16="http://schemas.microsoft.com/office/drawing/2014/main" id="{F81E3F58-2D48-C4ED-484C-31C6CDC56A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09800" y="1485900"/>
            <a:ext cx="77724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7D3114-1AA0-5B25-6179-660D4111FED3}"/>
              </a:ext>
            </a:extLst>
          </p:cNvPr>
          <p:cNvSpPr txBox="1"/>
          <p:nvPr/>
        </p:nvSpPr>
        <p:spPr>
          <a:xfrm>
            <a:off x="-668" y="705551"/>
            <a:ext cx="6501472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Mediation?</a:t>
            </a:r>
            <a:endParaRPr lang="en-KE" sz="2800" b="1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A6CA37-413E-B362-05C8-5E40245FD4D9}"/>
              </a:ext>
            </a:extLst>
          </p:cNvPr>
          <p:cNvSpPr txBox="1"/>
          <p:nvPr/>
        </p:nvSpPr>
        <p:spPr>
          <a:xfrm>
            <a:off x="4745940" y="2262600"/>
            <a:ext cx="7310148" cy="446849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endParaRPr lang="en-GB" dirty="0">
              <a:effectLst/>
              <a:latin typeface="Garamond" panose="02020404030301010803" pitchFamily="18" charset="0"/>
            </a:endParaRPr>
          </a:p>
          <a:p>
            <a:endParaRPr lang="en-GB" sz="2600" dirty="0">
              <a:latin typeface="Garamond" panose="02020404030301010803" pitchFamily="18" charset="0"/>
            </a:endParaRPr>
          </a:p>
          <a:p>
            <a:endParaRPr lang="en-GB" sz="26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26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</a:t>
            </a:r>
            <a:r>
              <a:rPr lang="en-GB" sz="26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  <a:r>
              <a:rPr lang="en-US" sz="26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it’s </a:t>
            </a:r>
            <a:r>
              <a:rPr lang="en-US" sz="2600" dirty="0">
                <a:latin typeface="Century Gothic" panose="020B0502020202020204" pitchFamily="34" charset="0"/>
              </a:rPr>
              <a:t>a process of information exchange, communicating, listening and educating each other on their </a:t>
            </a:r>
            <a:r>
              <a:rPr lang="en-GB" sz="26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respective perceptions, experience, impact, interests and needs… with the aim of resolving the situation…’</a:t>
            </a:r>
          </a:p>
          <a:p>
            <a:pPr algn="ctr"/>
            <a:endParaRPr lang="en-GB" sz="2600" dirty="0">
              <a:latin typeface="Garamond" panose="020204040303010108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Final_DHR_Logo2.png">
            <a:extLst>
              <a:ext uri="{FF2B5EF4-FFF2-40B4-BE49-F238E27FC236}">
                <a16:creationId xmlns:a16="http://schemas.microsoft.com/office/drawing/2014/main" id="{C0BF02E3-4ADD-4CEF-BC2F-B7104E672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3960" y="253999"/>
            <a:ext cx="3052578" cy="152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286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ADD6B-63C7-C25E-AAF7-F43D241A4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3E6166C-49D1-6337-BA8A-579B5416868C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7" name="AutoShape 4" descr="ein gebrochener bleistift stieg aus der asche, wie der phoenix, bilden zwei neue bleistifte - broken pencil stock-grafiken, -clipart, -cartoons und -symbole">
            <a:extLst>
              <a:ext uri="{FF2B5EF4-FFF2-40B4-BE49-F238E27FC236}">
                <a16:creationId xmlns:a16="http://schemas.microsoft.com/office/drawing/2014/main" id="{C450ADED-5330-C384-D29A-5B4E32B171F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09800" y="1485900"/>
            <a:ext cx="77724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2906A3-EACC-964F-5DF6-7E63491D4B7D}"/>
              </a:ext>
            </a:extLst>
          </p:cNvPr>
          <p:cNvSpPr txBox="1"/>
          <p:nvPr/>
        </p:nvSpPr>
        <p:spPr>
          <a:xfrm>
            <a:off x="-668" y="705551"/>
            <a:ext cx="6501472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What is the ‘Situation’?</a:t>
            </a:r>
            <a:endParaRPr lang="en-KE" sz="2800" b="1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1+ Thousand Perception Different People Royalty-Free Images, Stock Photos &amp;  Pictures | Shutterstock">
            <a:extLst>
              <a:ext uri="{FF2B5EF4-FFF2-40B4-BE49-F238E27FC236}">
                <a16:creationId xmlns:a16="http://schemas.microsoft.com/office/drawing/2014/main" id="{A298AA0D-9CEB-355E-0CC2-BCA97B385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956392"/>
            <a:ext cx="8607995" cy="43562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964870-1EAC-4219-2C22-ED9459312354}"/>
              </a:ext>
            </a:extLst>
          </p:cNvPr>
          <p:cNvSpPr txBox="1"/>
          <p:nvPr/>
        </p:nvSpPr>
        <p:spPr>
          <a:xfrm>
            <a:off x="4737444" y="5967783"/>
            <a:ext cx="303495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 descr="Final_DHR_Logo2.png">
            <a:extLst>
              <a:ext uri="{FF2B5EF4-FFF2-40B4-BE49-F238E27FC236}">
                <a16:creationId xmlns:a16="http://schemas.microsoft.com/office/drawing/2014/main" id="{40A6DDD9-FA5B-1B5F-A9E9-BA0491495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5908" y="121351"/>
            <a:ext cx="3400292" cy="170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67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39379"/>
            <a:ext cx="10515600" cy="4113069"/>
          </a:xfrm>
        </p:spPr>
        <p:txBody>
          <a:bodyPr wrap="square">
            <a:noAutofit/>
          </a:bodyPr>
          <a:lstStyle/>
          <a:p>
            <a:r>
              <a:rPr lang="en-GB" sz="2600" b="1" i="1" dirty="0">
                <a:latin typeface="Century Gothic" panose="020B0502020202020204" pitchFamily="34" charset="0"/>
              </a:rPr>
              <a:t>Rarely, if ever</a:t>
            </a:r>
            <a:r>
              <a:rPr lang="en-GB" sz="2600" dirty="0">
                <a:latin typeface="Century Gothic" panose="020B0502020202020204" pitchFamily="34" charset="0"/>
              </a:rPr>
              <a:t>, a shared starting understanding of the situation. </a:t>
            </a:r>
          </a:p>
          <a:p>
            <a:pPr marL="0" indent="0">
              <a:buNone/>
            </a:pPr>
            <a:r>
              <a:rPr lang="en-GB" sz="2600" dirty="0">
                <a:latin typeface="Century Gothic" panose="020B0502020202020204" pitchFamily="34" charset="0"/>
              </a:rPr>
              <a:t>   - you discover this at the first conversation.</a:t>
            </a:r>
          </a:p>
          <a:p>
            <a:pPr marL="0" indent="0">
              <a:buNone/>
            </a:pPr>
            <a:endParaRPr lang="en-GB" sz="2600" dirty="0">
              <a:latin typeface="Century Gothic" panose="020B0502020202020204" pitchFamily="34" charset="0"/>
            </a:endParaRPr>
          </a:p>
          <a:p>
            <a:r>
              <a:rPr lang="en-GB" sz="2600" dirty="0">
                <a:latin typeface="Century Gothic" panose="020B0502020202020204" pitchFamily="34" charset="0"/>
              </a:rPr>
              <a:t>However, </a:t>
            </a:r>
            <a:r>
              <a:rPr lang="en-GB" sz="2600" b="1" i="1" dirty="0">
                <a:latin typeface="Century Gothic" panose="020B0502020202020204" pitchFamily="34" charset="0"/>
              </a:rPr>
              <a:t>there is </a:t>
            </a:r>
            <a:r>
              <a:rPr lang="en-GB" sz="2600" dirty="0">
                <a:latin typeface="Century Gothic" panose="020B0502020202020204" pitchFamily="34" charset="0"/>
              </a:rPr>
              <a:t>(usually) a shared understanding of the moment it changed </a:t>
            </a:r>
          </a:p>
          <a:p>
            <a:pPr marL="0" indent="0">
              <a:buNone/>
            </a:pPr>
            <a:r>
              <a:rPr lang="en-GB" sz="2600" dirty="0">
                <a:latin typeface="Century Gothic" panose="020B0502020202020204" pitchFamily="34" charset="0"/>
              </a:rPr>
              <a:t>   - i.e. ‘that email’ or ‘that team meeting’, ‘that failed delivery’, ‘that family meal’</a:t>
            </a:r>
          </a:p>
          <a:p>
            <a:pPr marL="0" indent="0">
              <a:buNone/>
            </a:pPr>
            <a:endParaRPr lang="en-GB" sz="2600" dirty="0">
              <a:latin typeface="Century Gothic" panose="020B0502020202020204" pitchFamily="34" charset="0"/>
            </a:endParaRPr>
          </a:p>
          <a:p>
            <a:r>
              <a:rPr lang="en-GB" sz="2600" dirty="0">
                <a:latin typeface="Century Gothic" panose="020B0502020202020204" pitchFamily="34" charset="0"/>
              </a:rPr>
              <a:t>Finding this out early is essential work.</a:t>
            </a:r>
            <a:endParaRPr sz="2600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E8CBDC-B47F-D930-02B4-B299BD4056CF}"/>
              </a:ext>
            </a:extLst>
          </p:cNvPr>
          <p:cNvSpPr txBox="1"/>
          <p:nvPr/>
        </p:nvSpPr>
        <p:spPr>
          <a:xfrm>
            <a:off x="-668" y="705551"/>
            <a:ext cx="7206685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Different views of ‘the Situation’</a:t>
            </a:r>
            <a:endParaRPr lang="en-KE" sz="2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Final_DHR_Logo2.png">
            <a:extLst>
              <a:ext uri="{FF2B5EF4-FFF2-40B4-BE49-F238E27FC236}">
                <a16:creationId xmlns:a16="http://schemas.microsoft.com/office/drawing/2014/main" id="{A6D60074-A6D7-CFF3-FC44-6140A0AF4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658" y="130510"/>
            <a:ext cx="3343142" cy="167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03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D1C85-BF1D-EADA-9864-5505BF6A9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C6CD163-F529-EEEB-F29F-690CF87E0DA6}"/>
              </a:ext>
            </a:extLst>
          </p:cNvPr>
          <p:cNvSpPr txBox="1"/>
          <p:nvPr/>
        </p:nvSpPr>
        <p:spPr>
          <a:xfrm>
            <a:off x="740226" y="2057400"/>
            <a:ext cx="163285" cy="3135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KE" dirty="0"/>
          </a:p>
        </p:txBody>
      </p:sp>
      <p:sp>
        <p:nvSpPr>
          <p:cNvPr id="7" name="AutoShape 4" descr="ein gebrochener bleistift stieg aus der asche, wie der phoenix, bilden zwei neue bleistifte - broken pencil stock-grafiken, -clipart, -cartoons und -symbole">
            <a:extLst>
              <a:ext uri="{FF2B5EF4-FFF2-40B4-BE49-F238E27FC236}">
                <a16:creationId xmlns:a16="http://schemas.microsoft.com/office/drawing/2014/main" id="{99A27C38-D44B-2DC8-CC52-16FF6673B4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09800" y="1485900"/>
            <a:ext cx="77724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46CEFA-A6AF-B32C-8F18-561C23CFB2FE}"/>
              </a:ext>
            </a:extLst>
          </p:cNvPr>
          <p:cNvSpPr txBox="1"/>
          <p:nvPr/>
        </p:nvSpPr>
        <p:spPr>
          <a:xfrm>
            <a:off x="-668" y="705551"/>
            <a:ext cx="7188277" cy="10620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28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‘We’ve not talked about it since’</a:t>
            </a:r>
            <a:endParaRPr lang="en-KE" sz="2800" b="1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B9F941-C49A-FA6C-956D-0C3B8E196B70}"/>
              </a:ext>
            </a:extLst>
          </p:cNvPr>
          <p:cNvSpPr txBox="1"/>
          <p:nvPr/>
        </p:nvSpPr>
        <p:spPr>
          <a:xfrm>
            <a:off x="6704835" y="5783117"/>
            <a:ext cx="2666947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 descr="Combating Attrition: Real-Time Causes, Impacts on Growth, and Practical  Solutions”">
            <a:extLst>
              <a:ext uri="{FF2B5EF4-FFF2-40B4-BE49-F238E27FC236}">
                <a16:creationId xmlns:a16="http://schemas.microsoft.com/office/drawing/2014/main" id="{687111EF-6C81-6DC5-5EF2-FD75533FA2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858" y="2049155"/>
            <a:ext cx="7772399" cy="4371974"/>
          </a:xfrm>
          <a:prstGeom prst="rect">
            <a:avLst/>
          </a:prstGeom>
        </p:spPr>
      </p:pic>
      <p:pic>
        <p:nvPicPr>
          <p:cNvPr id="3" name="Picture 2" descr="Final_DHR_Logo2.png">
            <a:extLst>
              <a:ext uri="{FF2B5EF4-FFF2-40B4-BE49-F238E27FC236}">
                <a16:creationId xmlns:a16="http://schemas.microsoft.com/office/drawing/2014/main" id="{57EB84A6-E7ED-4D5A-9CD0-7C7C71636F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0658" y="130511"/>
            <a:ext cx="3590792" cy="179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05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029" y="1506572"/>
            <a:ext cx="4410694" cy="639232"/>
          </a:xfrm>
        </p:spPr>
        <p:txBody>
          <a:bodyPr wrap="none">
            <a:noAutofit/>
          </a:bodyPr>
          <a:lstStyle/>
          <a:p>
            <a:r>
              <a:rPr lang="en-GB" sz="2600" dirty="0">
                <a:latin typeface="Century Gothic" panose="020B0502020202020204" pitchFamily="34" charset="0"/>
              </a:rPr>
              <a:t>A common phrase to hear.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D99142E-A155-CC4A-7173-CAEEF21ED49D}"/>
              </a:ext>
            </a:extLst>
          </p:cNvPr>
          <p:cNvSpPr txBox="1">
            <a:spLocks/>
          </p:cNvSpPr>
          <p:nvPr/>
        </p:nvSpPr>
        <p:spPr>
          <a:xfrm>
            <a:off x="661029" y="4351450"/>
            <a:ext cx="7409274" cy="2005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 dirty="0">
                <a:latin typeface="Century Gothic" panose="020B0502020202020204" pitchFamily="34" charset="0"/>
              </a:rPr>
              <a:t>Common stance, ‘time stopped’, until this moment.</a:t>
            </a:r>
          </a:p>
          <a:p>
            <a:endParaRPr lang="en-GB" sz="2600" dirty="0">
              <a:latin typeface="Garamond" panose="02020404030301010803" pitchFamily="18" charset="0"/>
            </a:endParaRPr>
          </a:p>
          <a:p>
            <a:r>
              <a:rPr lang="en-GB" sz="2600" dirty="0">
                <a:latin typeface="Century Gothic" panose="020B0502020202020204" pitchFamily="34" charset="0"/>
              </a:rPr>
              <a:t>Time period may have been weeks, months or years.</a:t>
            </a:r>
          </a:p>
        </p:txBody>
      </p:sp>
      <p:pic>
        <p:nvPicPr>
          <p:cNvPr id="8" name="Picture 7" descr="Speech Bubble transparent PNG - StickPNG">
            <a:extLst>
              <a:ext uri="{FF2B5EF4-FFF2-40B4-BE49-F238E27FC236}">
                <a16:creationId xmlns:a16="http://schemas.microsoft.com/office/drawing/2014/main" id="{F71DF146-AFD4-C138-70B5-ED4172C1C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104" y="1454526"/>
            <a:ext cx="2931183" cy="2109191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17CF2C9-5A16-5727-4551-5022E22781B4}"/>
              </a:ext>
            </a:extLst>
          </p:cNvPr>
          <p:cNvSpPr txBox="1">
            <a:spLocks/>
          </p:cNvSpPr>
          <p:nvPr/>
        </p:nvSpPr>
        <p:spPr>
          <a:xfrm>
            <a:off x="8775864" y="1828530"/>
            <a:ext cx="2346404" cy="713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600" dirty="0">
                <a:latin typeface="Century Gothic" panose="020B0502020202020204" pitchFamily="34" charset="0"/>
              </a:rPr>
              <a:t>‘We’ve not talked about it since’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sz="2600" dirty="0">
              <a:latin typeface="Garamond" panose="02020404030301010803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GB" sz="2600" dirty="0">
              <a:latin typeface="Garamond" panose="02020404030301010803" pitchFamily="18" charset="0"/>
            </a:endParaRPr>
          </a:p>
        </p:txBody>
      </p:sp>
      <p:pic>
        <p:nvPicPr>
          <p:cNvPr id="9" name="Picture 8" descr="Speech Bubble transparent PNG - StickPNG">
            <a:extLst>
              <a:ext uri="{FF2B5EF4-FFF2-40B4-BE49-F238E27FC236}">
                <a16:creationId xmlns:a16="http://schemas.microsoft.com/office/drawing/2014/main" id="{F636CD82-9FD5-E10D-A2A2-2CF29C781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630408" y="2138406"/>
            <a:ext cx="2931183" cy="210919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F98BD3-2E0B-268C-636D-23D7BD730B0F}"/>
              </a:ext>
            </a:extLst>
          </p:cNvPr>
          <p:cNvSpPr txBox="1">
            <a:spLocks/>
          </p:cNvSpPr>
          <p:nvPr/>
        </p:nvSpPr>
        <p:spPr>
          <a:xfrm>
            <a:off x="4785806" y="2542060"/>
            <a:ext cx="2382880" cy="10216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600" dirty="0">
                <a:latin typeface="Garamond" panose="02020404030301010803" pitchFamily="18" charset="0"/>
              </a:rPr>
              <a:t>‘</a:t>
            </a:r>
            <a:r>
              <a:rPr lang="en-GB" sz="2600" dirty="0">
                <a:latin typeface="Century Gothic" panose="020B0502020202020204" pitchFamily="34" charset="0"/>
              </a:rPr>
              <a:t>We’ve not sat down to talk about it’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sz="2600" dirty="0">
              <a:latin typeface="Garamond" panose="02020404030301010803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GB" sz="2600" dirty="0">
              <a:latin typeface="Garamond" panose="02020404030301010803" pitchFamily="18" charset="0"/>
            </a:endParaRPr>
          </a:p>
        </p:txBody>
      </p:sp>
      <p:pic>
        <p:nvPicPr>
          <p:cNvPr id="10" name="Picture 9" descr="Speech Bubble transparent PNG - StickPNG">
            <a:extLst>
              <a:ext uri="{FF2B5EF4-FFF2-40B4-BE49-F238E27FC236}">
                <a16:creationId xmlns:a16="http://schemas.microsoft.com/office/drawing/2014/main" id="{1C805B77-09A6-F52A-89F1-EC8DD5F92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303" y="4247597"/>
            <a:ext cx="2931183" cy="2109191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4BE770-6AF9-46FB-64ED-092A66BBB760}"/>
              </a:ext>
            </a:extLst>
          </p:cNvPr>
          <p:cNvSpPr txBox="1">
            <a:spLocks/>
          </p:cNvSpPr>
          <p:nvPr/>
        </p:nvSpPr>
        <p:spPr>
          <a:xfrm>
            <a:off x="8372104" y="4844853"/>
            <a:ext cx="2546235" cy="9146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400" dirty="0">
                <a:latin typeface="Century Gothic" panose="020B0502020202020204" pitchFamily="34" charset="0"/>
              </a:rPr>
              <a:t>‘This is the first time we’ve talked’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Garamond" panose="02020404030301010803" pitchFamily="18" charset="0"/>
            </a:endParaRPr>
          </a:p>
        </p:txBody>
      </p:sp>
      <p:pic>
        <p:nvPicPr>
          <p:cNvPr id="26" name="Picture 25" descr="Final_DHR_Logo2.png">
            <a:extLst>
              <a:ext uri="{FF2B5EF4-FFF2-40B4-BE49-F238E27FC236}">
                <a16:creationId xmlns:a16="http://schemas.microsoft.com/office/drawing/2014/main" id="{F65EC542-B961-0EBE-6B8F-1EABF4D1E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508" y="0"/>
            <a:ext cx="2638292" cy="131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2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3352</TotalTime>
  <Words>998</Words>
  <Application>Microsoft Macintosh PowerPoint</Application>
  <PresentationFormat>Widescreen</PresentationFormat>
  <Paragraphs>171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Garamond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Breakfast, Coffee and Conversation</dc:title>
  <dc:creator>Kevin Churchill</dc:creator>
  <cp:lastModifiedBy>Claire Watt</cp:lastModifiedBy>
  <cp:revision>494</cp:revision>
  <cp:lastPrinted>2023-10-25T06:42:09Z</cp:lastPrinted>
  <dcterms:created xsi:type="dcterms:W3CDTF">2023-09-03T19:19:32Z</dcterms:created>
  <dcterms:modified xsi:type="dcterms:W3CDTF">2026-08-06T12:06:50Z</dcterms:modified>
</cp:coreProperties>
</file>